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301" r:id="rId4"/>
    <p:sldId id="302" r:id="rId5"/>
    <p:sldId id="259" r:id="rId6"/>
    <p:sldId id="314" r:id="rId7"/>
    <p:sldId id="287" r:id="rId8"/>
    <p:sldId id="322" r:id="rId9"/>
    <p:sldId id="289" r:id="rId10"/>
    <p:sldId id="323" r:id="rId11"/>
    <p:sldId id="329" r:id="rId12"/>
    <p:sldId id="293" r:id="rId13"/>
    <p:sldId id="324" r:id="rId14"/>
    <p:sldId id="325" r:id="rId15"/>
    <p:sldId id="295" r:id="rId16"/>
    <p:sldId id="326" r:id="rId17"/>
    <p:sldId id="330" r:id="rId18"/>
    <p:sldId id="297" r:id="rId19"/>
    <p:sldId id="327" r:id="rId20"/>
    <p:sldId id="328" r:id="rId21"/>
    <p:sldId id="331" r:id="rId22"/>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262" y="-69"/>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44A2D5-E517-478C-B10F-BADCD7BC69D0}" type="datetimeFigureOut">
              <a:rPr kumimoji="1" lang="ja-JP" altLang="en-US" smtClean="0"/>
              <a:pPr/>
              <a:t>2018/3/25</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6C0149-BB14-481C-AC8A-956B8E37EBF7}"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A56C0149-BB14-481C-AC8A-956B8E37EBF7}" type="slidenum">
              <a:rPr kumimoji="1" lang="ja-JP" altLang="en-US" smtClean="0"/>
              <a:pPr/>
              <a:t>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a:p>
        </p:txBody>
      </p:sp>
      <p:sp>
        <p:nvSpPr>
          <p:cNvPr id="8" name="正方形/長方形 7"/>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kumimoji="0" lang="ja-JP" altLang="en-US" smtClean="0"/>
              <a:t>マスタ タイトルの書式設定</a:t>
            </a:r>
            <a:endParaRPr kumimoji="0"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9" name="日付プレースホルダ 28"/>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14" name="スライド番号プレースホルダ 13"/>
          <p:cNvSpPr>
            <a:spLocks noGrp="1"/>
          </p:cNvSpPr>
          <p:nvPr>
            <p:ph type="sldNum" sz="quarter" idx="12"/>
          </p:nvPr>
        </p:nvSpPr>
        <p:spPr/>
        <p:txBody>
          <a:bodyPr/>
          <a:lstStyle/>
          <a:p>
            <a:pPr>
              <a:defRPr/>
            </a:pPr>
            <a:fld id="{922E0EDD-A9A0-4A9E-BCB5-0D997020BFB7}" type="slidenum">
              <a:rPr lang="en-US" altLang="ja-JP" smtClean="0"/>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4D330A0D-2436-4010-BEBE-DDC1845F9AAE}" type="slidenum">
              <a:rPr lang="en-US" altLang="ja-JP" smtClean="0"/>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AFCF6DFC-CA23-4B01-92F0-749405D4427F}" type="slidenum">
              <a:rPr lang="en-US" altLang="ja-JP" smtClean="0"/>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0B999C4-8894-4508-830C-4D964EA8CB86}"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a:p>
        </p:txBody>
      </p:sp>
      <p:sp>
        <p:nvSpPr>
          <p:cNvPr id="9" name="正方形/長方形 8"/>
          <p:cNvSpPr/>
          <p:nvPr/>
        </p:nvSpPr>
        <p:spPr>
          <a:xfrm>
            <a:off x="-5597"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8ADFCB2-B638-4E58-A9BB-C94B005A1576}" type="slidenum">
              <a:rPr lang="en-US" altLang="ja-JP" smtClean="0"/>
              <a:pPr>
                <a:defRPr/>
              </a:pPr>
              <a:t>&lt;#&gt;</a:t>
            </a:fld>
            <a:endParaRPr lang="en-US" altLang="ja-JP"/>
          </a:p>
        </p:txBody>
      </p:sp>
      <p:grpSp>
        <p:nvGrpSpPr>
          <p:cNvPr id="7" name="グループ化 6"/>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1E06F028-EADF-4719-AD24-C1CA745F21DD}" type="slidenum">
              <a:rPr lang="en-US" altLang="ja-JP" smtClean="0"/>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pPr>
              <a:defRPr/>
            </a:pPr>
            <a:endParaRPr lang="en-US" altLang="ja-JP"/>
          </a:p>
        </p:txBody>
      </p:sp>
      <p:sp>
        <p:nvSpPr>
          <p:cNvPr id="8" name="フッター プレースホルダ 7"/>
          <p:cNvSpPr>
            <a:spLocks noGrp="1"/>
          </p:cNvSpPr>
          <p:nvPr>
            <p:ph type="ftr" sz="quarter" idx="11"/>
          </p:nvPr>
        </p:nvSpPr>
        <p:spPr/>
        <p:txBody>
          <a:bodyPr/>
          <a:lstStyle/>
          <a:p>
            <a:pPr>
              <a:defRPr/>
            </a:pPr>
            <a:endParaRPr lang="en-US" altLang="ja-JP"/>
          </a:p>
        </p:txBody>
      </p:sp>
      <p:sp>
        <p:nvSpPr>
          <p:cNvPr id="9" name="スライド番号プレースホルダ 8"/>
          <p:cNvSpPr>
            <a:spLocks noGrp="1"/>
          </p:cNvSpPr>
          <p:nvPr>
            <p:ph type="sldNum" sz="quarter" idx="12"/>
          </p:nvPr>
        </p:nvSpPr>
        <p:spPr/>
        <p:txBody>
          <a:bodyPr/>
          <a:lstStyle/>
          <a:p>
            <a:pPr>
              <a:defRPr/>
            </a:pPr>
            <a:fld id="{9A802807-3E55-4ECB-8BF1-5FAE9FA96439}" type="slidenum">
              <a:rPr lang="en-US" altLang="ja-JP" smtClean="0"/>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pPr>
              <a:defRPr/>
            </a:pPr>
            <a:endParaRPr lang="en-US" altLang="ja-JP"/>
          </a:p>
        </p:txBody>
      </p:sp>
      <p:sp>
        <p:nvSpPr>
          <p:cNvPr id="4" name="フッター プレースホルダ 3"/>
          <p:cNvSpPr>
            <a:spLocks noGrp="1"/>
          </p:cNvSpPr>
          <p:nvPr>
            <p:ph type="ftr" sz="quarter" idx="11"/>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1A93E385-7C48-46A8-8903-19F97F710D42}" type="slidenum">
              <a:rPr lang="en-US" altLang="ja-JP" smtClean="0"/>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a:p>
        </p:txBody>
      </p:sp>
      <p:sp>
        <p:nvSpPr>
          <p:cNvPr id="3" name="フッター プレースホルダ 2"/>
          <p:cNvSpPr>
            <a:spLocks noGrp="1"/>
          </p:cNvSpPr>
          <p:nvPr>
            <p:ph type="ftr" sz="quarter" idx="11"/>
          </p:nvPr>
        </p:nvSpPr>
        <p:spPr/>
        <p:txBody>
          <a:bodyPr/>
          <a:lstStyle/>
          <a:p>
            <a:pPr>
              <a:defRPr/>
            </a:pPr>
            <a:endParaRPr lang="en-US" altLang="ja-JP"/>
          </a:p>
        </p:txBody>
      </p:sp>
      <p:sp>
        <p:nvSpPr>
          <p:cNvPr id="4" name="スライド番号プレースホルダ 3"/>
          <p:cNvSpPr>
            <a:spLocks noGrp="1"/>
          </p:cNvSpPr>
          <p:nvPr>
            <p:ph type="sldNum" sz="quarter" idx="12"/>
          </p:nvPr>
        </p:nvSpPr>
        <p:spPr/>
        <p:txBody>
          <a:bodyPr/>
          <a:lstStyle/>
          <a:p>
            <a:pPr>
              <a:defRPr/>
            </a:pPr>
            <a:fld id="{65FBB4A8-DB88-44FF-9EAB-3F80ADFC134A}" type="slidenum">
              <a:rPr lang="en-US" altLang="ja-JP" smtClean="0"/>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586C728F-30C3-4218-89A0-E8E5A51D8949}" type="slidenum">
              <a:rPr lang="en-US" altLang="ja-JP" smtClean="0"/>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6FA99498-1337-4D19-8C72-4602730CB71E}" type="slidenum">
              <a:rPr lang="en-US" altLang="ja-JP" smtClean="0"/>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useBgFill="1">
        <p:nvSpPr>
          <p:cNvPr id="9" name="フリーフォーム 8"/>
          <p:cNvSpPr>
            <a:spLocks/>
          </p:cNvSpPr>
          <p:nvPr/>
        </p:nvSpPr>
        <p:spPr bwMode="auto">
          <a:xfrm>
            <a:off x="-32" y="0"/>
            <a:ext cx="9072594"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00174"/>
            <a:ext cx="8229600" cy="4525963"/>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fld id="{1F4487C0-4F43-4C69-8989-E70E134CBE5C}" type="slidenum">
              <a:rPr lang="en-US" altLang="ja-JP" smtClean="0"/>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1052736"/>
            <a:ext cx="7772400" cy="1872208"/>
          </a:xfrm>
        </p:spPr>
        <p:txBody>
          <a:bodyPr>
            <a:normAutofit/>
          </a:bodyPr>
          <a:lstStyle/>
          <a:p>
            <a:pPr eaLnBrk="1" hangingPunct="1"/>
            <a:r>
              <a:rPr lang="ja-JP" altLang="en-US" b="1" dirty="0" smtClean="0"/>
              <a:t> マ</a:t>
            </a:r>
            <a:r>
              <a:rPr lang="ja-JP" altLang="en-US" sz="4800" b="1" dirty="0" smtClean="0"/>
              <a:t>クロ経済学</a:t>
            </a:r>
            <a:r>
              <a:rPr lang="en-US" altLang="ja-JP" sz="4800" b="1" dirty="0" smtClean="0"/>
              <a:t/>
            </a:r>
            <a:br>
              <a:rPr lang="en-US" altLang="ja-JP" sz="4800" b="1" dirty="0" smtClean="0"/>
            </a:br>
            <a:r>
              <a:rPr lang="en-US" altLang="ja-JP" sz="4800" b="1" dirty="0" smtClean="0"/>
              <a:t>Macroeconomics</a:t>
            </a:r>
            <a:endParaRPr lang="ja-JP" altLang="en-US" sz="4800" dirty="0" smtClean="0"/>
          </a:p>
        </p:txBody>
      </p:sp>
      <p:sp>
        <p:nvSpPr>
          <p:cNvPr id="2051" name="Rectangle 3"/>
          <p:cNvSpPr>
            <a:spLocks noGrp="1" noChangeArrowheads="1"/>
          </p:cNvSpPr>
          <p:nvPr>
            <p:ph type="subTitle" idx="1"/>
          </p:nvPr>
        </p:nvSpPr>
        <p:spPr>
          <a:xfrm>
            <a:off x="179512" y="4357688"/>
            <a:ext cx="8964488" cy="1785937"/>
          </a:xfrm>
        </p:spPr>
        <p:txBody>
          <a:bodyPr/>
          <a:lstStyle/>
          <a:p>
            <a:pPr eaLnBrk="1" hangingPunct="1"/>
            <a:r>
              <a:rPr lang="ja-JP" altLang="ja-JP" sz="2800" b="1" dirty="0" smtClean="0">
                <a:solidFill>
                  <a:schemeClr val="tx1"/>
                </a:solidFill>
              </a:rPr>
              <a:t>第１７章　労働市場均衡と一般均衡</a:t>
            </a:r>
            <a:endParaRPr lang="en-US" altLang="ja-JP" sz="2800" b="1" dirty="0" smtClean="0">
              <a:solidFill>
                <a:schemeClr val="tx1"/>
              </a:solidFill>
            </a:endParaRPr>
          </a:p>
          <a:p>
            <a:pPr eaLnBrk="1" hangingPunct="1"/>
            <a:r>
              <a:rPr lang="en-US" altLang="ja-JP" sz="2800" b="1" dirty="0" smtClean="0">
                <a:solidFill>
                  <a:schemeClr val="tx1"/>
                </a:solidFill>
              </a:rPr>
              <a:t>Chap.17 Labor Market Equilibrium and General Equilibrium</a:t>
            </a:r>
            <a:endParaRPr lang="ja-JP" altLang="en-US" sz="2800" dirty="0" smtClean="0">
              <a:solidFill>
                <a:schemeClr val="tx1"/>
              </a:solidFill>
            </a:endParaRPr>
          </a:p>
          <a:p>
            <a:pPr eaLnBrk="1" hangingPunct="1"/>
            <a:endParaRPr lang="ja-JP" altLang="en-US" dirty="0" smtClean="0"/>
          </a:p>
          <a:p>
            <a:pPr eaLnBrk="1" hangingPunct="1"/>
            <a:endParaRPr lang="ja-JP" alt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51520" y="116633"/>
            <a:ext cx="8640960" cy="504056"/>
          </a:xfrm>
        </p:spPr>
        <p:txBody>
          <a:bodyPr>
            <a:normAutofit fontScale="90000"/>
          </a:bodyPr>
          <a:lstStyle/>
          <a:p>
            <a:r>
              <a:rPr lang="ja-JP" altLang="ja-JP" sz="1700" b="1" dirty="0" smtClean="0"/>
              <a:t>４</a:t>
            </a:r>
            <a:r>
              <a:rPr lang="en-US" altLang="ja-JP" sz="1700" b="1" dirty="0" smtClean="0"/>
              <a:t>B</a:t>
            </a:r>
            <a:r>
              <a:rPr lang="ja-JP" altLang="en-US" sz="1700" b="1" dirty="0" err="1" smtClean="0"/>
              <a:t>．</a:t>
            </a:r>
            <a:r>
              <a:rPr lang="ja-JP" altLang="ja-JP" sz="1700" b="1" dirty="0" smtClean="0"/>
              <a:t>労働市場のケインズ均衡とマーシャル的数量調整</a:t>
            </a:r>
            <a:r>
              <a:rPr lang="en-US" altLang="ja-JP" sz="1700" b="1" dirty="0" smtClean="0"/>
              <a:t>  </a:t>
            </a:r>
            <a:br>
              <a:rPr lang="en-US" altLang="ja-JP" sz="1700" b="1" dirty="0" smtClean="0"/>
            </a:br>
            <a:r>
              <a:rPr lang="en-US" altLang="ja-JP" sz="1700" b="1" dirty="0" smtClean="0"/>
              <a:t>Keynesian Equilibrium in Labor Market and </a:t>
            </a:r>
            <a:r>
              <a:rPr lang="en-US" altLang="ja-JP" sz="1700" b="1" dirty="0" err="1" smtClean="0"/>
              <a:t>Marshallian</a:t>
            </a:r>
            <a:r>
              <a:rPr lang="en-US" altLang="ja-JP" sz="1700" b="1" dirty="0" smtClean="0"/>
              <a:t> Quantity Adjustment</a:t>
            </a:r>
            <a:endParaRPr lang="ja-JP" altLang="ja-JP" sz="1700" dirty="0"/>
          </a:p>
        </p:txBody>
      </p:sp>
      <p:sp>
        <p:nvSpPr>
          <p:cNvPr id="6147" name="Rectangle 3"/>
          <p:cNvSpPr>
            <a:spLocks noGrp="1" noChangeArrowheads="1"/>
          </p:cNvSpPr>
          <p:nvPr>
            <p:ph idx="1"/>
          </p:nvPr>
        </p:nvSpPr>
        <p:spPr>
          <a:xfrm>
            <a:off x="0" y="548680"/>
            <a:ext cx="9144000" cy="6309320"/>
          </a:xfrm>
        </p:spPr>
        <p:txBody>
          <a:bodyPr>
            <a:normAutofit fontScale="92500" lnSpcReduction="10000"/>
          </a:bodyPr>
          <a:lstStyle/>
          <a:p>
            <a:r>
              <a:rPr lang="ja-JP" altLang="ja-JP" sz="1800" dirty="0" smtClean="0"/>
              <a:t>労働の超過供給</a:t>
            </a:r>
            <a:r>
              <a:rPr lang="en-US" altLang="ja-JP" sz="1800" i="1" dirty="0" smtClean="0"/>
              <a:t>ES</a:t>
            </a:r>
            <a:r>
              <a:rPr lang="ja-JP" altLang="ja-JP" sz="1800" dirty="0" smtClean="0"/>
              <a:t>＝非自発的失業が残る⇒古典派の第</a:t>
            </a:r>
            <a:r>
              <a:rPr lang="en-US" altLang="ja-JP" sz="1800" dirty="0" smtClean="0"/>
              <a:t>1</a:t>
            </a:r>
            <a:r>
              <a:rPr lang="ja-JP" altLang="ja-JP" sz="1800" dirty="0" smtClean="0"/>
              <a:t>公準は満たすが第</a:t>
            </a:r>
            <a:r>
              <a:rPr lang="en-US" altLang="ja-JP" sz="1800" dirty="0" smtClean="0"/>
              <a:t>2</a:t>
            </a:r>
            <a:r>
              <a:rPr lang="ja-JP" altLang="ja-JP" sz="1800" dirty="0" smtClean="0"/>
              <a:t>公準は満たさない均衡</a:t>
            </a:r>
            <a:r>
              <a:rPr lang="en-US" altLang="ja-JP" sz="1800" i="1" dirty="0" smtClean="0"/>
              <a:t>K</a:t>
            </a:r>
            <a:r>
              <a:rPr lang="ja-JP" altLang="ja-JP" sz="1800" dirty="0" smtClean="0"/>
              <a:t>は、</a:t>
            </a:r>
            <a:r>
              <a:rPr lang="ja-JP" altLang="ja-JP" sz="1800" b="1" dirty="0" smtClean="0"/>
              <a:t>非自発的失業</a:t>
            </a:r>
            <a:r>
              <a:rPr lang="ja-JP" altLang="ja-JP" sz="1800" dirty="0" smtClean="0"/>
              <a:t>を伴う</a:t>
            </a:r>
            <a:r>
              <a:rPr lang="ja-JP" altLang="ja-JP" sz="1800" b="1" dirty="0" smtClean="0"/>
              <a:t>不完全雇用均衡</a:t>
            </a:r>
            <a:r>
              <a:rPr lang="ja-JP" altLang="ja-JP" sz="1800" dirty="0" smtClean="0"/>
              <a:t>（</a:t>
            </a:r>
            <a:r>
              <a:rPr lang="en-US" altLang="ja-JP" sz="1800" dirty="0" smtClean="0"/>
              <a:t>under-employment equilibrium</a:t>
            </a:r>
            <a:r>
              <a:rPr lang="ja-JP" altLang="ja-JP" sz="1800" dirty="0" smtClean="0"/>
              <a:t>）</a:t>
            </a:r>
          </a:p>
          <a:p>
            <a:r>
              <a:rPr lang="ja-JP" altLang="ja-JP" sz="1800" dirty="0" smtClean="0"/>
              <a:t>＝</a:t>
            </a:r>
            <a:r>
              <a:rPr lang="ja-JP" altLang="ja-JP" sz="1800" b="1" dirty="0" smtClean="0"/>
              <a:t>ケインズ均衡</a:t>
            </a:r>
            <a:r>
              <a:rPr lang="ja-JP" altLang="ja-JP" sz="1800" dirty="0" smtClean="0"/>
              <a:t>（</a:t>
            </a:r>
            <a:r>
              <a:rPr lang="en-US" altLang="ja-JP" sz="1800" dirty="0" smtClean="0"/>
              <a:t>Keynesian equilibrium</a:t>
            </a:r>
            <a:r>
              <a:rPr lang="ja-JP" altLang="ja-JP" sz="1800" dirty="0" smtClean="0"/>
              <a:t>）、</a:t>
            </a:r>
            <a:r>
              <a:rPr lang="ja-JP" altLang="ja-JP" sz="1800" b="1" dirty="0" smtClean="0"/>
              <a:t>非ワルラス均衡</a:t>
            </a:r>
            <a:r>
              <a:rPr lang="ja-JP" altLang="ja-JP" sz="1800" dirty="0" smtClean="0"/>
              <a:t>（</a:t>
            </a:r>
            <a:r>
              <a:rPr lang="en-US" altLang="ja-JP" sz="1800" dirty="0" smtClean="0"/>
              <a:t>non-</a:t>
            </a:r>
            <a:r>
              <a:rPr lang="en-US" altLang="ja-JP" sz="1800" dirty="0" err="1" smtClean="0"/>
              <a:t>Walrasian</a:t>
            </a:r>
            <a:r>
              <a:rPr lang="en-US" altLang="ja-JP" sz="1800" dirty="0" smtClean="0"/>
              <a:t> equilibrium</a:t>
            </a:r>
            <a:r>
              <a:rPr lang="ja-JP" altLang="ja-JP" sz="1800" dirty="0" smtClean="0"/>
              <a:t>）</a:t>
            </a:r>
            <a:endParaRPr lang="en-US" altLang="ja-JP" sz="1800" dirty="0" smtClean="0"/>
          </a:p>
          <a:p>
            <a:r>
              <a:rPr lang="ja-JP" altLang="ja-JP" sz="1800" dirty="0" smtClean="0"/>
              <a:t>大恐慌時の大量失業</a:t>
            </a:r>
            <a:r>
              <a:rPr lang="en-US" altLang="ja-JP" sz="1800" i="1" dirty="0" smtClean="0"/>
              <a:t>ES</a:t>
            </a:r>
            <a:r>
              <a:rPr lang="ja-JP" altLang="ja-JP" sz="1800" dirty="0" smtClean="0"/>
              <a:t>に直面⇒新古典派のピグウは、労働組合が賃金切り下げに応じれば、</a:t>
            </a:r>
            <a:r>
              <a:rPr lang="en-US" altLang="ja-JP" sz="1800" dirty="0" smtClean="0"/>
              <a:t>17-6</a:t>
            </a:r>
            <a:r>
              <a:rPr lang="ja-JP" altLang="ja-JP" sz="1800" dirty="0" smtClean="0"/>
              <a:t>図の点線の部分の労働供給曲線を回復すれば、労働需要が増えて均衡点</a:t>
            </a:r>
            <a:r>
              <a:rPr lang="en-US" altLang="ja-JP" sz="1800" i="1" dirty="0" smtClean="0"/>
              <a:t>E</a:t>
            </a:r>
            <a:r>
              <a:rPr lang="ja-JP" altLang="ja-JP" sz="1800" dirty="0" smtClean="0"/>
              <a:t>が実現、大量失業の原因は、労働組合の抵抗による賃金の下方硬直性</a:t>
            </a:r>
          </a:p>
          <a:p>
            <a:r>
              <a:rPr lang="ja-JP" altLang="ja-JP" sz="1800" dirty="0" smtClean="0"/>
              <a:t>⇒ケインズは、確立した定期的な賃金交渉制度は所与と見なし、貨幣賃金率</a:t>
            </a:r>
            <a:r>
              <a:rPr lang="en-US" altLang="ja-JP" sz="1800" i="1" dirty="0" smtClean="0"/>
              <a:t>w</a:t>
            </a:r>
            <a:r>
              <a:rPr lang="ja-JP" altLang="ja-JP" sz="1800" dirty="0" smtClean="0"/>
              <a:t>が短期的に一定のもとで発生する労働の超過供給</a:t>
            </a:r>
            <a:r>
              <a:rPr lang="en-US" altLang="ja-JP" sz="1800" i="1" dirty="0" smtClean="0"/>
              <a:t>ES</a:t>
            </a:r>
            <a:r>
              <a:rPr lang="ja-JP" altLang="ja-JP" sz="1800" dirty="0" smtClean="0"/>
              <a:t>は非自発的失業で、</a:t>
            </a:r>
            <a:r>
              <a:rPr lang="en-US" altLang="ja-JP" sz="1800" dirty="0" smtClean="0"/>
              <a:t>17-6</a:t>
            </a:r>
            <a:r>
              <a:rPr lang="ja-JP" altLang="ja-JP" sz="1800" dirty="0" smtClean="0"/>
              <a:t>図のように赤字財政政策などの</a:t>
            </a:r>
            <a:r>
              <a:rPr lang="ja-JP" altLang="ja-JP" sz="1800" b="1" dirty="0" smtClean="0"/>
              <a:t>有効需要政策</a:t>
            </a:r>
            <a:r>
              <a:rPr lang="ja-JP" altLang="ja-JP" sz="1800" dirty="0" smtClean="0"/>
              <a:t>を用いて企業の労働需要を</a:t>
            </a:r>
            <a:r>
              <a:rPr lang="en-US" altLang="ja-JP" sz="1800" i="1" dirty="0" smtClean="0"/>
              <a:t>N</a:t>
            </a:r>
            <a:r>
              <a:rPr lang="en-US" altLang="ja-JP" sz="1800" i="1" baseline="30000" dirty="0" smtClean="0"/>
              <a:t>D</a:t>
            </a:r>
            <a:r>
              <a:rPr lang="ja-JP" altLang="ja-JP" sz="1800" dirty="0" smtClean="0"/>
              <a:t>から</a:t>
            </a:r>
            <a:r>
              <a:rPr lang="en-US" altLang="ja-JP" sz="1800" i="1" dirty="0" smtClean="0"/>
              <a:t>N</a:t>
            </a:r>
            <a:r>
              <a:rPr lang="en-US" altLang="ja-JP" sz="1800" i="1" baseline="30000" dirty="0" smtClean="0"/>
              <a:t>D</a:t>
            </a:r>
            <a:r>
              <a:rPr lang="en-US" altLang="ja-JP" sz="1800" dirty="0" smtClean="0"/>
              <a:t>'</a:t>
            </a:r>
            <a:r>
              <a:rPr lang="ja-JP" altLang="ja-JP" sz="1800" dirty="0" err="1" smtClean="0"/>
              <a:t>へと</a:t>
            </a:r>
            <a:r>
              <a:rPr lang="ja-JP" altLang="ja-JP" sz="1800" dirty="0" smtClean="0"/>
              <a:t>増やせば、完全雇用均衡</a:t>
            </a:r>
            <a:r>
              <a:rPr lang="en-US" altLang="ja-JP" sz="1800" i="1" dirty="0" smtClean="0"/>
              <a:t>F</a:t>
            </a:r>
            <a:r>
              <a:rPr lang="ja-JP" altLang="ja-JP" sz="1800" dirty="0" smtClean="0"/>
              <a:t>を回復できる、</a:t>
            </a:r>
            <a:r>
              <a:rPr lang="ja-JP" altLang="ja-JP" sz="1800" b="1" dirty="0" smtClean="0"/>
              <a:t>有効需要の原理</a:t>
            </a:r>
            <a:endParaRPr lang="en-US" altLang="ja-JP" sz="1800" b="1" dirty="0" smtClean="0"/>
          </a:p>
          <a:p>
            <a:pPr>
              <a:buNone/>
            </a:pPr>
            <a:r>
              <a:rPr lang="en-US" altLang="ja-JP" sz="1800" dirty="0" smtClean="0"/>
              <a:t>Excess supply of labor </a:t>
            </a:r>
            <a:r>
              <a:rPr lang="en-US" altLang="ja-JP" sz="1800" i="1" dirty="0" smtClean="0"/>
              <a:t>ES</a:t>
            </a:r>
            <a:r>
              <a:rPr lang="en-US" altLang="ja-JP" sz="1800" dirty="0" smtClean="0"/>
              <a:t> = involuntary unemployment remains ⇒ equilibrium </a:t>
            </a:r>
            <a:r>
              <a:rPr lang="en-US" altLang="ja-JP" sz="1800" i="1" dirty="0" smtClean="0"/>
              <a:t>K</a:t>
            </a:r>
            <a:r>
              <a:rPr lang="en-US" altLang="ja-JP" sz="1800" dirty="0" smtClean="0"/>
              <a:t> which satisfies the first axiom of the classical school but does not satisfy the second axiom is an </a:t>
            </a:r>
            <a:r>
              <a:rPr lang="en-US" altLang="ja-JP" sz="1800" b="1" dirty="0" smtClean="0"/>
              <a:t>under-employment equilibrium with involuntary unemployment</a:t>
            </a:r>
            <a:r>
              <a:rPr lang="en-US" altLang="ja-JP" sz="1800" dirty="0" smtClean="0"/>
              <a:t>.</a:t>
            </a:r>
            <a:br>
              <a:rPr lang="en-US" altLang="ja-JP" sz="1800" dirty="0" smtClean="0"/>
            </a:br>
            <a:r>
              <a:rPr lang="en-US" altLang="ja-JP" sz="1800" dirty="0" smtClean="0"/>
              <a:t>= </a:t>
            </a:r>
            <a:r>
              <a:rPr lang="en-US" altLang="ja-JP" sz="1800" b="1" dirty="0" smtClean="0"/>
              <a:t>Keynesian equilibrium</a:t>
            </a:r>
            <a:r>
              <a:rPr lang="en-US" altLang="ja-JP" sz="1800" dirty="0" smtClean="0"/>
              <a:t>, </a:t>
            </a:r>
            <a:r>
              <a:rPr lang="en-US" altLang="ja-JP" sz="1800" b="1" dirty="0" smtClean="0"/>
              <a:t>non-</a:t>
            </a:r>
            <a:r>
              <a:rPr lang="en-US" altLang="ja-JP" sz="1800" b="1" dirty="0" err="1" smtClean="0"/>
              <a:t>Walrasian</a:t>
            </a:r>
            <a:r>
              <a:rPr lang="en-US" altLang="ja-JP" sz="1800" b="1" dirty="0" smtClean="0"/>
              <a:t> equilibrium</a:t>
            </a:r>
            <a:r>
              <a:rPr lang="en-US" altLang="ja-JP" sz="1800" dirty="0" smtClean="0"/>
              <a:t/>
            </a:r>
            <a:br>
              <a:rPr lang="en-US" altLang="ja-JP" sz="1800" dirty="0" smtClean="0"/>
            </a:br>
            <a:r>
              <a:rPr lang="en-US" altLang="ja-JP" sz="1800" dirty="0" smtClean="0"/>
              <a:t>Faced with mass unemployment </a:t>
            </a:r>
            <a:r>
              <a:rPr lang="en-US" altLang="ja-JP" sz="1800" i="1" dirty="0" smtClean="0"/>
              <a:t>ES</a:t>
            </a:r>
            <a:r>
              <a:rPr lang="en-US" altLang="ja-JP" sz="1800" dirty="0" smtClean="0"/>
              <a:t> at the time of the Great Depression ⇒</a:t>
            </a:r>
          </a:p>
          <a:p>
            <a:pPr>
              <a:buNone/>
            </a:pPr>
            <a:r>
              <a:rPr lang="en-US" altLang="ja-JP" sz="1800" dirty="0" smtClean="0"/>
              <a:t>Neoclassical </a:t>
            </a:r>
            <a:r>
              <a:rPr lang="en-US" altLang="ja-JP" sz="1800" dirty="0" err="1" smtClean="0"/>
              <a:t>Pigou</a:t>
            </a:r>
            <a:r>
              <a:rPr lang="en-US" altLang="ja-JP" sz="1800" dirty="0" smtClean="0"/>
              <a:t>, if labor unions accept wage devaluation, if the dotted part of the labor supply curve in Figure 17-6 is restored, labor demand will increase and equilibrium point </a:t>
            </a:r>
            <a:r>
              <a:rPr lang="en-US" altLang="ja-JP" sz="1800" i="1" dirty="0" smtClean="0"/>
              <a:t>E </a:t>
            </a:r>
            <a:r>
              <a:rPr lang="en-US" altLang="ja-JP" sz="1800" dirty="0" smtClean="0"/>
              <a:t>realized, </a:t>
            </a:r>
            <a:r>
              <a:rPr lang="en-US" altLang="ja-JP" sz="1800" b="1" dirty="0" smtClean="0"/>
              <a:t>the cause of mass unemployment is downward rigidity of wages </a:t>
            </a:r>
            <a:r>
              <a:rPr lang="en-US" altLang="ja-JP" sz="1800" dirty="0" smtClean="0"/>
              <a:t>due to the resistance of labor union.</a:t>
            </a:r>
          </a:p>
          <a:p>
            <a:pPr>
              <a:buNone/>
            </a:pPr>
            <a:r>
              <a:rPr lang="en-US" altLang="ja-JP" sz="1800" dirty="0" smtClean="0"/>
              <a:t>⇒ Keynes considers the established regular wage negotiation system to be given, excess supply of labor generated with a constant wage rate </a:t>
            </a:r>
            <a:r>
              <a:rPr lang="en-US" altLang="ja-JP" sz="1800" i="1" dirty="0" smtClean="0"/>
              <a:t>w</a:t>
            </a:r>
            <a:r>
              <a:rPr lang="en-US" altLang="ja-JP" sz="1800" dirty="0" smtClean="0"/>
              <a:t> in the short run</a:t>
            </a:r>
            <a:r>
              <a:rPr lang="en-US" altLang="ja-JP" sz="1800" i="1" dirty="0" smtClean="0"/>
              <a:t> ES </a:t>
            </a:r>
            <a:r>
              <a:rPr lang="en-US" altLang="ja-JP" sz="1800" dirty="0" smtClean="0"/>
              <a:t>is involuntary unemployment.  If labor demand of firms increases from </a:t>
            </a:r>
            <a:r>
              <a:rPr lang="en-US" altLang="ja-JP" sz="1800" i="1" dirty="0" smtClean="0"/>
              <a:t>N</a:t>
            </a:r>
            <a:r>
              <a:rPr lang="en-US" altLang="ja-JP" sz="1800" i="1" baseline="30000" dirty="0" smtClean="0"/>
              <a:t>D </a:t>
            </a:r>
            <a:r>
              <a:rPr lang="en-US" altLang="ja-JP" sz="1800" dirty="0" smtClean="0"/>
              <a:t>to </a:t>
            </a:r>
            <a:r>
              <a:rPr lang="en-US" altLang="ja-JP" sz="1800" i="1" dirty="0" smtClean="0"/>
              <a:t>N</a:t>
            </a:r>
            <a:r>
              <a:rPr lang="en-US" altLang="ja-JP" sz="1800" i="1" baseline="30000" dirty="0" smtClean="0"/>
              <a:t>D</a:t>
            </a:r>
            <a:r>
              <a:rPr lang="en-US" altLang="ja-JP" sz="1800" dirty="0" smtClean="0"/>
              <a:t>‘ using </a:t>
            </a:r>
            <a:r>
              <a:rPr lang="en-US" altLang="ja-JP" sz="1800" b="1" dirty="0" smtClean="0"/>
              <a:t>effective demand policy </a:t>
            </a:r>
            <a:r>
              <a:rPr lang="en-US" altLang="ja-JP" sz="1800" dirty="0" smtClean="0"/>
              <a:t>such as deficit fiscal policy, the full employment equilibrium </a:t>
            </a:r>
            <a:r>
              <a:rPr lang="en-US" altLang="ja-JP" sz="1800" i="1" dirty="0" smtClean="0"/>
              <a:t>F </a:t>
            </a:r>
            <a:r>
              <a:rPr lang="en-US" altLang="ja-JP" sz="1800" dirty="0" smtClean="0"/>
              <a:t>will be recovered in Figure 17-6. the </a:t>
            </a:r>
            <a:r>
              <a:rPr lang="en-US" altLang="ja-JP" sz="1800" b="1" dirty="0" smtClean="0"/>
              <a:t>principle of effective demand</a:t>
            </a:r>
            <a:endParaRPr lang="ja-JP" altLang="ja-JP" sz="18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51520" y="116633"/>
            <a:ext cx="8640960" cy="504056"/>
          </a:xfrm>
        </p:spPr>
        <p:txBody>
          <a:bodyPr>
            <a:normAutofit fontScale="90000"/>
          </a:bodyPr>
          <a:lstStyle/>
          <a:p>
            <a:r>
              <a:rPr lang="ja-JP" altLang="ja-JP" sz="1700" b="1" dirty="0" smtClean="0"/>
              <a:t>４</a:t>
            </a:r>
            <a:r>
              <a:rPr lang="en-US" altLang="ja-JP" sz="1700" b="1" dirty="0" smtClean="0"/>
              <a:t>C</a:t>
            </a:r>
            <a:r>
              <a:rPr lang="ja-JP" altLang="en-US" sz="1700" b="1" dirty="0" err="1" smtClean="0"/>
              <a:t>．</a:t>
            </a:r>
            <a:r>
              <a:rPr lang="ja-JP" altLang="ja-JP" sz="1700" b="1" dirty="0" smtClean="0"/>
              <a:t>労働市場のケインズ均衡とマーシャル的数量調整</a:t>
            </a:r>
            <a:r>
              <a:rPr lang="en-US" altLang="ja-JP" sz="1700" b="1" dirty="0" smtClean="0"/>
              <a:t>  </a:t>
            </a:r>
            <a:br>
              <a:rPr lang="en-US" altLang="ja-JP" sz="1700" b="1" dirty="0" smtClean="0"/>
            </a:br>
            <a:r>
              <a:rPr lang="en-US" altLang="ja-JP" sz="1700" b="1" dirty="0" smtClean="0"/>
              <a:t>Keynesian Equilibrium in Labor Market and </a:t>
            </a:r>
            <a:r>
              <a:rPr lang="en-US" altLang="ja-JP" sz="1700" b="1" dirty="0" err="1" smtClean="0"/>
              <a:t>Marshallian</a:t>
            </a:r>
            <a:r>
              <a:rPr lang="en-US" altLang="ja-JP" sz="1700" b="1" dirty="0" smtClean="0"/>
              <a:t> Quantity Adjustment</a:t>
            </a:r>
            <a:endParaRPr lang="ja-JP" altLang="ja-JP" sz="1700" dirty="0"/>
          </a:p>
        </p:txBody>
      </p:sp>
      <p:sp>
        <p:nvSpPr>
          <p:cNvPr id="6147" name="Rectangle 3"/>
          <p:cNvSpPr>
            <a:spLocks noGrp="1" noChangeArrowheads="1"/>
          </p:cNvSpPr>
          <p:nvPr>
            <p:ph idx="1"/>
          </p:nvPr>
        </p:nvSpPr>
        <p:spPr>
          <a:xfrm>
            <a:off x="0" y="548680"/>
            <a:ext cx="9144000" cy="6309320"/>
          </a:xfrm>
        </p:spPr>
        <p:txBody>
          <a:bodyPr>
            <a:normAutofit fontScale="92500" lnSpcReduction="20000"/>
          </a:bodyPr>
          <a:lstStyle/>
          <a:p>
            <a:r>
              <a:rPr lang="ja-JP" altLang="ja-JP" sz="1800" dirty="0" smtClean="0"/>
              <a:t>古典派・新古典派の完全雇用均衡</a:t>
            </a:r>
            <a:r>
              <a:rPr lang="en-US" altLang="ja-JP" sz="1800" i="1" dirty="0" smtClean="0"/>
              <a:t>E</a:t>
            </a:r>
            <a:r>
              <a:rPr lang="ja-JP" altLang="ja-JP" sz="1800" dirty="0" smtClean="0"/>
              <a:t>とケインズ派の完全雇用均衡</a:t>
            </a:r>
            <a:r>
              <a:rPr lang="en-US" altLang="ja-JP" sz="1800" i="1" dirty="0" smtClean="0"/>
              <a:t>F</a:t>
            </a:r>
            <a:r>
              <a:rPr lang="ja-JP" altLang="ja-JP" sz="1800" dirty="0" smtClean="0"/>
              <a:t>の違い</a:t>
            </a:r>
          </a:p>
          <a:p>
            <a:r>
              <a:rPr lang="ja-JP" altLang="ja-JP" sz="1800" dirty="0" smtClean="0"/>
              <a:t>古典派・新古典派⇒ 企業が利潤最大化の結果として得る労働需要曲線</a:t>
            </a:r>
            <a:r>
              <a:rPr lang="en-US" altLang="ja-JP" sz="1800" i="1" dirty="0" smtClean="0"/>
              <a:t>N</a:t>
            </a:r>
            <a:r>
              <a:rPr lang="en-US" altLang="ja-JP" sz="1800" i="1" baseline="30000" dirty="0" smtClean="0"/>
              <a:t>D</a:t>
            </a:r>
            <a:r>
              <a:rPr lang="ja-JP" altLang="ja-JP" sz="1800" dirty="0" smtClean="0"/>
              <a:t>は主体的均衡、労働者が労働の不効用を最小化する結果として導かれる労働供給曲線</a:t>
            </a:r>
            <a:r>
              <a:rPr lang="en-US" altLang="ja-JP" sz="1800" i="1" dirty="0" smtClean="0"/>
              <a:t>N</a:t>
            </a:r>
            <a:r>
              <a:rPr lang="en-US" altLang="ja-JP" sz="1800" i="1" baseline="30000" dirty="0" smtClean="0"/>
              <a:t>S</a:t>
            </a:r>
            <a:r>
              <a:rPr lang="ja-JP" altLang="ja-JP" sz="1800" dirty="0" smtClean="0"/>
              <a:t>も主体的均衡、両者の交点で決まる均衡</a:t>
            </a:r>
            <a:r>
              <a:rPr lang="en-US" altLang="ja-JP" sz="1800" i="1" dirty="0" smtClean="0"/>
              <a:t>E</a:t>
            </a:r>
            <a:r>
              <a:rPr lang="ja-JP" altLang="ja-JP" sz="1800" dirty="0" smtClean="0"/>
              <a:t>では、両者の主体的均衡</a:t>
            </a:r>
            <a:r>
              <a:rPr lang="ja-JP" altLang="en-US" sz="1800" dirty="0" smtClean="0"/>
              <a:t>。</a:t>
            </a:r>
            <a:r>
              <a:rPr lang="ja-JP" altLang="ja-JP" sz="1800" dirty="0" smtClean="0"/>
              <a:t>労働の超過供給＝失業は存在しないという意味で完全雇用</a:t>
            </a:r>
          </a:p>
          <a:p>
            <a:r>
              <a:rPr lang="ja-JP" altLang="ja-JP" sz="1800" dirty="0" smtClean="0"/>
              <a:t>ケインズ⇒ </a:t>
            </a:r>
            <a:r>
              <a:rPr lang="ja-JP" altLang="ja-JP" sz="1800" b="1" dirty="0" smtClean="0"/>
              <a:t>定期的な賃金交渉制度で決まる現行の貨幣賃金率</a:t>
            </a:r>
            <a:r>
              <a:rPr lang="en-US" altLang="ja-JP" sz="1800" b="1" i="1" dirty="0" smtClean="0"/>
              <a:t>w</a:t>
            </a:r>
            <a:r>
              <a:rPr lang="ja-JP" altLang="ja-JP" sz="1800" b="1" dirty="0" smtClean="0"/>
              <a:t>のもとで働く意思と能力を持って求職活動をしてもなお残る労働の超過供給が非自発的失業、</a:t>
            </a:r>
            <a:r>
              <a:rPr lang="ja-JP" altLang="ja-JP" sz="1800" dirty="0" smtClean="0"/>
              <a:t>これがなくなる状態を</a:t>
            </a:r>
            <a:r>
              <a:rPr lang="ja-JP" altLang="ja-JP" sz="1800" b="1" dirty="0" smtClean="0"/>
              <a:t>完全雇用</a:t>
            </a:r>
            <a:r>
              <a:rPr lang="ja-JP" altLang="ja-JP" sz="1800" dirty="0" smtClean="0"/>
              <a:t>（</a:t>
            </a:r>
            <a:r>
              <a:rPr lang="en-US" altLang="ja-JP" sz="1800" dirty="0" smtClean="0"/>
              <a:t>full employment</a:t>
            </a:r>
            <a:r>
              <a:rPr lang="ja-JP" altLang="ja-JP" sz="1800" dirty="0" smtClean="0"/>
              <a:t>）、実際の貨幣賃金</a:t>
            </a:r>
            <a:r>
              <a:rPr lang="en-US" altLang="ja-JP" sz="1800" i="1" dirty="0" smtClean="0"/>
              <a:t>w</a:t>
            </a:r>
            <a:r>
              <a:rPr lang="ja-JP" altLang="ja-JP" sz="1800" dirty="0" smtClean="0"/>
              <a:t>は交渉の結果次第で高くも低くもなる、労働の超過供給＝失業の大きさもそれに応じて異なる、完全雇用量もそれに応じて異なる。有効需要増加政策により労働需要が</a:t>
            </a:r>
            <a:r>
              <a:rPr lang="en-US" altLang="ja-JP" sz="1800" i="1" dirty="0" smtClean="0"/>
              <a:t>N</a:t>
            </a:r>
            <a:r>
              <a:rPr lang="en-US" altLang="ja-JP" sz="1800" i="1" baseline="30000" dirty="0" smtClean="0"/>
              <a:t>D</a:t>
            </a:r>
            <a:r>
              <a:rPr lang="ja-JP" altLang="ja-JP" sz="1800" dirty="0" smtClean="0"/>
              <a:t>から</a:t>
            </a:r>
            <a:r>
              <a:rPr lang="en-US" altLang="ja-JP" sz="1800" i="1" dirty="0" smtClean="0"/>
              <a:t>N</a:t>
            </a:r>
            <a:r>
              <a:rPr lang="en-US" altLang="ja-JP" sz="1800" i="1" baseline="30000" dirty="0" smtClean="0"/>
              <a:t>D</a:t>
            </a:r>
            <a:r>
              <a:rPr lang="en-US" altLang="ja-JP" sz="1800" dirty="0" smtClean="0"/>
              <a:t>'</a:t>
            </a:r>
            <a:r>
              <a:rPr lang="ja-JP" altLang="ja-JP" sz="1800" dirty="0" err="1" smtClean="0"/>
              <a:t>へと</a:t>
            </a:r>
            <a:r>
              <a:rPr lang="ja-JP" altLang="ja-JP" sz="1800" dirty="0" smtClean="0"/>
              <a:t>増えれば、古典派の完全雇用均衡</a:t>
            </a:r>
            <a:r>
              <a:rPr lang="en-US" altLang="ja-JP" sz="1800" i="1" dirty="0" smtClean="0"/>
              <a:t>E</a:t>
            </a:r>
            <a:r>
              <a:rPr lang="ja-JP" altLang="ja-JP" sz="1800" dirty="0" smtClean="0"/>
              <a:t>も</a:t>
            </a:r>
            <a:r>
              <a:rPr lang="en-US" altLang="ja-JP" sz="1800" i="1" dirty="0" smtClean="0"/>
              <a:t>F</a:t>
            </a:r>
            <a:r>
              <a:rPr lang="ja-JP" altLang="ja-JP" sz="1800" dirty="0" smtClean="0"/>
              <a:t>点へとシフト、そこでは両者は一致。</a:t>
            </a:r>
            <a:endParaRPr lang="en-US" altLang="ja-JP" sz="1800" dirty="0" smtClean="0"/>
          </a:p>
          <a:p>
            <a:pPr>
              <a:buNone/>
            </a:pPr>
            <a:r>
              <a:rPr lang="en-US" altLang="ja-JP" sz="1800" dirty="0" smtClean="0"/>
              <a:t>The difference between the full employment equilibrium </a:t>
            </a:r>
            <a:r>
              <a:rPr lang="en-US" altLang="ja-JP" sz="1800" i="1" dirty="0" smtClean="0"/>
              <a:t>E</a:t>
            </a:r>
            <a:r>
              <a:rPr lang="en-US" altLang="ja-JP" sz="1800" dirty="0" smtClean="0"/>
              <a:t> of the classical school and neoclassical school and the full employment equilibrium </a:t>
            </a:r>
            <a:r>
              <a:rPr lang="en-US" altLang="ja-JP" sz="1800" i="1" dirty="0" smtClean="0"/>
              <a:t>F</a:t>
            </a:r>
            <a:r>
              <a:rPr lang="en-US" altLang="ja-JP" sz="1800" dirty="0" smtClean="0"/>
              <a:t> of the Keynesian school.</a:t>
            </a:r>
          </a:p>
          <a:p>
            <a:pPr>
              <a:buNone/>
            </a:pPr>
            <a:r>
              <a:rPr lang="en-US" altLang="ja-JP" sz="1800" dirty="0" smtClean="0"/>
              <a:t>Classical school, Neoclassical school ⇒ Labor demand curve </a:t>
            </a:r>
            <a:r>
              <a:rPr lang="en-US" altLang="ja-JP" sz="1800" i="1" dirty="0" smtClean="0"/>
              <a:t>N</a:t>
            </a:r>
            <a:r>
              <a:rPr lang="en-US" altLang="ja-JP" sz="1800" i="1" baseline="30000" dirty="0" smtClean="0"/>
              <a:t>D</a:t>
            </a:r>
            <a:r>
              <a:rPr lang="en-US" altLang="ja-JP" sz="1800" dirty="0" smtClean="0"/>
              <a:t> obtained as a result of profit maximization by a firm is a subjective equilibrium, labor supply curve </a:t>
            </a:r>
            <a:r>
              <a:rPr lang="en-US" altLang="ja-JP" sz="1800" i="1" dirty="0" smtClean="0"/>
              <a:t>N</a:t>
            </a:r>
            <a:r>
              <a:rPr lang="en-US" altLang="ja-JP" sz="1800" i="1" baseline="30000" dirty="0" smtClean="0"/>
              <a:t>S</a:t>
            </a:r>
            <a:r>
              <a:rPr lang="en-US" altLang="ja-JP" sz="1800" dirty="0" smtClean="0"/>
              <a:t> derived as a result of labor disutility minimization by a worker is also a subjective equilibrium. The equilibrium </a:t>
            </a:r>
            <a:r>
              <a:rPr lang="en-US" altLang="ja-JP" sz="1800" i="1" dirty="0" smtClean="0"/>
              <a:t>E</a:t>
            </a:r>
            <a:r>
              <a:rPr lang="en-US" altLang="ja-JP" sz="1800" dirty="0" smtClean="0"/>
              <a:t> which is determined by the intersection of the two, is </a:t>
            </a:r>
            <a:r>
              <a:rPr lang="en-US" altLang="ja-JP" sz="1800" b="1" dirty="0" smtClean="0"/>
              <a:t>a subjective equilibrium</a:t>
            </a:r>
            <a:r>
              <a:rPr lang="en-US" altLang="ja-JP" sz="1800" dirty="0" smtClean="0"/>
              <a:t>. It is </a:t>
            </a:r>
            <a:r>
              <a:rPr lang="en-US" altLang="ja-JP" sz="1800" b="1" dirty="0" smtClean="0"/>
              <a:t>full employment in the sense that excess supply of  labor=unemployment does not exist</a:t>
            </a:r>
            <a:r>
              <a:rPr lang="en-US" altLang="ja-JP" sz="1800" dirty="0" smtClean="0"/>
              <a:t>.</a:t>
            </a:r>
          </a:p>
          <a:p>
            <a:pPr>
              <a:buNone/>
            </a:pPr>
            <a:r>
              <a:rPr lang="en-US" altLang="ja-JP" sz="1800" dirty="0" smtClean="0"/>
              <a:t>Keynes </a:t>
            </a:r>
            <a:r>
              <a:rPr lang="en-US" altLang="ja-JP" sz="1800" b="1" dirty="0" smtClean="0"/>
              <a:t>⇒ Involuntary unemployment</a:t>
            </a:r>
            <a:r>
              <a:rPr lang="ja-JP" altLang="en-US" sz="1800" dirty="0" smtClean="0"/>
              <a:t>＝</a:t>
            </a:r>
            <a:r>
              <a:rPr lang="en-US" altLang="ja-JP" sz="1800" b="1" dirty="0" smtClean="0"/>
              <a:t>Excess labor supplies that remain unemployed, even though they have an intention and ability to work at present wage rate </a:t>
            </a:r>
            <a:r>
              <a:rPr lang="en-US" altLang="ja-JP" sz="1800" b="1" i="1" dirty="0" smtClean="0"/>
              <a:t>w</a:t>
            </a:r>
            <a:r>
              <a:rPr lang="en-US" altLang="ja-JP" sz="1800" b="1" dirty="0" smtClean="0"/>
              <a:t> and seek jobs </a:t>
            </a:r>
            <a:r>
              <a:rPr lang="en-US" altLang="ja-JP" sz="1800" dirty="0" smtClean="0"/>
              <a:t>under periodical wage negotiation system.</a:t>
            </a:r>
          </a:p>
          <a:p>
            <a:pPr>
              <a:buNone/>
            </a:pPr>
            <a:r>
              <a:rPr lang="en-US" altLang="ja-JP" sz="1800" dirty="0" smtClean="0"/>
              <a:t>Full employment</a:t>
            </a:r>
            <a:r>
              <a:rPr lang="ja-JP" altLang="en-US" sz="1800" dirty="0" smtClean="0"/>
              <a:t>＝</a:t>
            </a:r>
            <a:r>
              <a:rPr lang="en-US" altLang="ja-JP" sz="1800" dirty="0" smtClean="0"/>
              <a:t>State where involuntary unemployment does not exist.  Actual money wage rate </a:t>
            </a:r>
            <a:r>
              <a:rPr lang="en-US" altLang="ja-JP" sz="1800" i="1" dirty="0" smtClean="0"/>
              <a:t>w</a:t>
            </a:r>
            <a:r>
              <a:rPr lang="en-US" altLang="ja-JP" sz="1800" dirty="0" smtClean="0"/>
              <a:t> will be higher or lower depending on the result of the negotiations. Excess supply of labor = unemployment will also vary accordingly. Full employment will also vary accordingly. </a:t>
            </a:r>
          </a:p>
          <a:p>
            <a:pPr>
              <a:buNone/>
            </a:pPr>
            <a:r>
              <a:rPr lang="en-US" altLang="ja-JP" sz="1800" dirty="0" smtClean="0"/>
              <a:t>If the labor demand increases from </a:t>
            </a:r>
            <a:r>
              <a:rPr lang="en-US" altLang="ja-JP" sz="1800" i="1" dirty="0" smtClean="0"/>
              <a:t>N</a:t>
            </a:r>
            <a:r>
              <a:rPr lang="en-US" altLang="ja-JP" sz="1800" i="1" baseline="30000" dirty="0" smtClean="0"/>
              <a:t>D </a:t>
            </a:r>
            <a:r>
              <a:rPr lang="en-US" altLang="ja-JP" sz="1800" dirty="0" smtClean="0"/>
              <a:t>to </a:t>
            </a:r>
            <a:r>
              <a:rPr lang="en-US" altLang="ja-JP" sz="1800" i="1" dirty="0" smtClean="0"/>
              <a:t>N</a:t>
            </a:r>
            <a:r>
              <a:rPr lang="en-US" altLang="ja-JP" sz="1800" i="1" baseline="30000" dirty="0" smtClean="0"/>
              <a:t>D</a:t>
            </a:r>
            <a:r>
              <a:rPr lang="en-US" altLang="ja-JP" sz="1800" dirty="0" smtClean="0"/>
              <a:t> ‘ due to effective demand policy, the classical full employment equilibrium </a:t>
            </a:r>
            <a:r>
              <a:rPr lang="en-US" altLang="ja-JP" sz="1800" i="1" dirty="0" smtClean="0"/>
              <a:t>E</a:t>
            </a:r>
            <a:r>
              <a:rPr lang="en-US" altLang="ja-JP" sz="1800" dirty="0" smtClean="0"/>
              <a:t> also shifts to </a:t>
            </a:r>
            <a:r>
              <a:rPr lang="en-US" altLang="ja-JP" sz="1800" i="1" dirty="0" smtClean="0"/>
              <a:t>F</a:t>
            </a:r>
            <a:r>
              <a:rPr lang="en-US" altLang="ja-JP" sz="1800" dirty="0" smtClean="0"/>
              <a:t>, where the two </a:t>
            </a:r>
            <a:r>
              <a:rPr lang="en-US" altLang="ja-JP" sz="1800" dirty="0" err="1" smtClean="0"/>
              <a:t>equilibria</a:t>
            </a:r>
            <a:r>
              <a:rPr lang="en-US" altLang="ja-JP" sz="1800" dirty="0" smtClean="0"/>
              <a:t> correspond.</a:t>
            </a:r>
            <a:endParaRPr lang="ja-JP" altLang="ja-JP" sz="1800" dirty="0" smtClean="0"/>
          </a:p>
          <a:p>
            <a:endParaRPr lang="ja-JP" altLang="ja-JP"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23528" y="0"/>
            <a:ext cx="8134672" cy="476672"/>
          </a:xfrm>
        </p:spPr>
        <p:txBody>
          <a:bodyPr>
            <a:normAutofit fontScale="90000"/>
          </a:bodyPr>
          <a:lstStyle/>
          <a:p>
            <a:r>
              <a:rPr lang="ja-JP" altLang="ja-JP" sz="2000" b="1" dirty="0" smtClean="0"/>
              <a:t> ５．古典派の一般均衡体系</a:t>
            </a:r>
            <a:r>
              <a:rPr lang="ja-JP" altLang="en-US" sz="2000" b="1" dirty="0" smtClean="0"/>
              <a:t>　</a:t>
            </a:r>
            <a:r>
              <a:rPr lang="en-US" altLang="ja-JP" sz="2000" b="1" dirty="0" smtClean="0"/>
              <a:t/>
            </a:r>
            <a:br>
              <a:rPr lang="en-US" altLang="ja-JP" sz="2000" b="1" dirty="0" smtClean="0"/>
            </a:br>
            <a:r>
              <a:rPr lang="en-US" altLang="ja-JP" sz="2000" b="1" dirty="0" smtClean="0"/>
              <a:t>General Equilibrium System of the Classical School</a:t>
            </a:r>
            <a:endParaRPr lang="ja-JP" altLang="ja-JP" sz="2000" dirty="0"/>
          </a:p>
        </p:txBody>
      </p:sp>
      <p:sp>
        <p:nvSpPr>
          <p:cNvPr id="8195" name="Rectangle 3"/>
          <p:cNvSpPr>
            <a:spLocks noGrp="1" noChangeArrowheads="1"/>
          </p:cNvSpPr>
          <p:nvPr>
            <p:ph idx="1"/>
          </p:nvPr>
        </p:nvSpPr>
        <p:spPr>
          <a:xfrm>
            <a:off x="0" y="548680"/>
            <a:ext cx="9144000" cy="6166445"/>
          </a:xfrm>
        </p:spPr>
        <p:txBody>
          <a:bodyPr>
            <a:normAutofit fontScale="85000" lnSpcReduction="10000"/>
          </a:bodyPr>
          <a:lstStyle/>
          <a:p>
            <a:r>
              <a:rPr lang="ja-JP" altLang="ja-JP" sz="1800" dirty="0" smtClean="0"/>
              <a:t>古典派マクロの市場⇒生産物市場、貨幣市場、債券市場、労働市場の</a:t>
            </a:r>
            <a:r>
              <a:rPr lang="en-US" altLang="ja-JP" sz="1800" dirty="0" smtClean="0"/>
              <a:t>4</a:t>
            </a:r>
            <a:r>
              <a:rPr lang="ja-JP" altLang="ja-JP" sz="1800" dirty="0" err="1" smtClean="0"/>
              <a:t>つに</a:t>
            </a:r>
            <a:r>
              <a:rPr lang="ja-JP" altLang="ja-JP" sz="1800" dirty="0" smtClean="0"/>
              <a:t>大別</a:t>
            </a:r>
            <a:endParaRPr lang="en-US" altLang="ja-JP" sz="1800" dirty="0" smtClean="0"/>
          </a:p>
          <a:p>
            <a:r>
              <a:rPr lang="ja-JP" altLang="ja-JP" sz="1800" dirty="0" smtClean="0"/>
              <a:t>生産物市場</a:t>
            </a:r>
            <a:r>
              <a:rPr lang="ja-JP" altLang="en-US" sz="1800" dirty="0" smtClean="0"/>
              <a:t>⇒</a:t>
            </a:r>
            <a:r>
              <a:rPr lang="ja-JP" altLang="ja-JP" sz="1800" dirty="0" smtClean="0"/>
              <a:t>消費</a:t>
            </a:r>
            <a:r>
              <a:rPr lang="en-US" altLang="ja-JP" sz="1800" i="1" dirty="0" smtClean="0"/>
              <a:t>C</a:t>
            </a:r>
            <a:r>
              <a:rPr lang="ja-JP" altLang="ja-JP" sz="1800" dirty="0" smtClean="0"/>
              <a:t>＋投資</a:t>
            </a:r>
            <a:r>
              <a:rPr lang="en-US" altLang="ja-JP" sz="1800" i="1" dirty="0" smtClean="0"/>
              <a:t>I</a:t>
            </a:r>
            <a:r>
              <a:rPr lang="ja-JP" altLang="ja-JP" sz="1800" dirty="0" smtClean="0"/>
              <a:t>＝総需要</a:t>
            </a:r>
            <a:r>
              <a:rPr lang="en-US" altLang="ja-JP" sz="1800" i="1" dirty="0" smtClean="0"/>
              <a:t>AD</a:t>
            </a:r>
            <a:r>
              <a:rPr lang="ja-JP" altLang="ja-JP" sz="1800" dirty="0" smtClean="0"/>
              <a:t>＝総供給</a:t>
            </a:r>
            <a:r>
              <a:rPr lang="en-US" altLang="ja-JP" sz="1800" i="1" dirty="0" smtClean="0"/>
              <a:t>AS</a:t>
            </a:r>
            <a:r>
              <a:rPr lang="ja-JP" altLang="ja-JP" sz="1800" dirty="0" smtClean="0"/>
              <a:t>で均衡。生産物市場の均衡は次式</a:t>
            </a:r>
            <a:endParaRPr lang="en-US" altLang="ja-JP" sz="1800" dirty="0" smtClean="0"/>
          </a:p>
          <a:p>
            <a:r>
              <a:rPr lang="ja-JP" altLang="ja-JP" sz="1800" dirty="0" smtClean="0"/>
              <a:t>　　</a:t>
            </a:r>
            <a:r>
              <a:rPr lang="en-US" altLang="ja-JP" sz="1800" i="1" dirty="0" smtClean="0"/>
              <a:t>AD</a:t>
            </a:r>
            <a:r>
              <a:rPr lang="ja-JP" altLang="ja-JP" sz="1800" dirty="0" smtClean="0"/>
              <a:t>＝</a:t>
            </a:r>
            <a:r>
              <a:rPr lang="en-US" altLang="ja-JP" sz="1800" i="1" dirty="0" smtClean="0"/>
              <a:t>C</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a:t>
            </a:r>
            <a:r>
              <a:rPr lang="ja-JP" altLang="ja-JP" sz="1800" dirty="0" smtClean="0"/>
              <a:t>＋</a:t>
            </a:r>
            <a:r>
              <a:rPr lang="en-US" altLang="ja-JP" sz="1800" i="1" dirty="0" smtClean="0"/>
              <a:t>I</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a:t>
            </a:r>
            <a:r>
              <a:rPr lang="ja-JP" altLang="ja-JP" sz="1800" dirty="0" smtClean="0"/>
              <a:t>＝</a:t>
            </a:r>
            <a:r>
              <a:rPr lang="en-US" altLang="ja-JP" sz="1800" i="1" dirty="0" smtClean="0"/>
              <a:t>AS</a:t>
            </a:r>
            <a:r>
              <a:rPr lang="ja-JP" altLang="ja-JP" sz="1800" dirty="0" smtClean="0"/>
              <a:t>＝</a:t>
            </a:r>
            <a:r>
              <a:rPr lang="en-US" altLang="ja-JP" sz="1800" i="1" dirty="0" smtClean="0"/>
              <a:t>Y</a:t>
            </a:r>
            <a:endParaRPr lang="ja-JP" altLang="ja-JP" sz="1800" i="1" dirty="0" smtClean="0"/>
          </a:p>
          <a:p>
            <a:r>
              <a:rPr lang="ja-JP" altLang="ja-JP" sz="1800" dirty="0" smtClean="0"/>
              <a:t>⇒利子率</a:t>
            </a:r>
            <a:r>
              <a:rPr lang="en-US" altLang="ja-JP" sz="1800" i="1" dirty="0" err="1" smtClean="0"/>
              <a:t>i</a:t>
            </a:r>
            <a:r>
              <a:rPr lang="ja-JP" altLang="ja-JP" sz="1800" dirty="0" smtClean="0"/>
              <a:t>の調整作用により貯蓄</a:t>
            </a:r>
            <a:r>
              <a:rPr lang="en-US" altLang="ja-JP" sz="1800" i="1" dirty="0" smtClean="0"/>
              <a:t>S</a:t>
            </a:r>
            <a:r>
              <a:rPr lang="ja-JP" altLang="ja-JP" sz="1800" dirty="0" smtClean="0"/>
              <a:t>と投資</a:t>
            </a:r>
            <a:r>
              <a:rPr lang="en-US" altLang="ja-JP" sz="1800" i="1" dirty="0" smtClean="0"/>
              <a:t>I</a:t>
            </a:r>
            <a:r>
              <a:rPr lang="ja-JP" altLang="ja-JP" sz="1800" dirty="0" smtClean="0"/>
              <a:t>も均等、次式</a:t>
            </a:r>
            <a:r>
              <a:rPr lang="ja-JP" altLang="en-US" sz="1800" dirty="0" smtClean="0"/>
              <a:t>と</a:t>
            </a:r>
            <a:r>
              <a:rPr lang="ja-JP" altLang="ja-JP" sz="1800" dirty="0" smtClean="0"/>
              <a:t>同値。　</a:t>
            </a:r>
            <a:r>
              <a:rPr lang="en-US" altLang="ja-JP" sz="1800" i="1" dirty="0" smtClean="0"/>
              <a:t>S</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a:t>
            </a:r>
            <a:r>
              <a:rPr lang="ja-JP" altLang="ja-JP" sz="1800" dirty="0" smtClean="0"/>
              <a:t>＝</a:t>
            </a:r>
            <a:r>
              <a:rPr lang="en-US" altLang="ja-JP" sz="1800" i="1" dirty="0" smtClean="0"/>
              <a:t> I</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a:t>
            </a:r>
            <a:endParaRPr lang="ja-JP" altLang="ja-JP" sz="1800" dirty="0" smtClean="0"/>
          </a:p>
          <a:p>
            <a:r>
              <a:rPr lang="ja-JP" altLang="ja-JP" sz="1800" dirty="0" smtClean="0"/>
              <a:t>生産物市場の需給均衡で均衡国民所得</a:t>
            </a:r>
            <a:r>
              <a:rPr lang="en-US" altLang="ja-JP" sz="1800" i="1" dirty="0" smtClean="0"/>
              <a:t>Y</a:t>
            </a:r>
            <a:r>
              <a:rPr lang="en-US" altLang="ja-JP" sz="1800" dirty="0" smtClean="0"/>
              <a:t>*</a:t>
            </a:r>
            <a:r>
              <a:rPr lang="ja-JP" altLang="ja-JP" sz="1800" dirty="0" smtClean="0"/>
              <a:t>が決定、貯蓄</a:t>
            </a:r>
            <a:r>
              <a:rPr lang="en-US" altLang="ja-JP" sz="1800" i="1" dirty="0" smtClean="0"/>
              <a:t>S</a:t>
            </a:r>
            <a:r>
              <a:rPr lang="ja-JP" altLang="ja-JP" sz="1800" dirty="0" smtClean="0"/>
              <a:t>と投資</a:t>
            </a:r>
            <a:r>
              <a:rPr lang="en-US" altLang="ja-JP" sz="1800" i="1" dirty="0" smtClean="0"/>
              <a:t>I</a:t>
            </a:r>
            <a:r>
              <a:rPr lang="ja-JP" altLang="ja-JP" sz="1800" dirty="0" err="1" smtClean="0"/>
              <a:t>とを</a:t>
            </a:r>
            <a:r>
              <a:rPr lang="ja-JP" altLang="ja-JP" sz="1800" dirty="0" smtClean="0"/>
              <a:t>均衡させるように利子率</a:t>
            </a:r>
            <a:r>
              <a:rPr lang="en-US" altLang="ja-JP" sz="1800" i="1" dirty="0" err="1" smtClean="0"/>
              <a:t>i</a:t>
            </a:r>
            <a:r>
              <a:rPr lang="en-US" altLang="ja-JP" sz="1800" dirty="0" smtClean="0"/>
              <a:t>*</a:t>
            </a:r>
            <a:r>
              <a:rPr lang="ja-JP" altLang="ja-JP" sz="1800" dirty="0" smtClean="0"/>
              <a:t>が決定。</a:t>
            </a:r>
          </a:p>
          <a:p>
            <a:r>
              <a:rPr lang="ja-JP" altLang="ja-JP" sz="1800" dirty="0" smtClean="0"/>
              <a:t>貨幣市場の需給均衡は、貨幣数量説によって次式　　</a:t>
            </a:r>
            <a:r>
              <a:rPr lang="en-US" altLang="ja-JP" sz="1800" i="1" dirty="0" smtClean="0"/>
              <a:t>MV</a:t>
            </a:r>
            <a:r>
              <a:rPr lang="ja-JP" altLang="ja-JP" sz="1800" dirty="0" smtClean="0"/>
              <a:t>＝</a:t>
            </a:r>
            <a:r>
              <a:rPr lang="en-US" altLang="ja-JP" sz="1800" i="1" dirty="0" smtClean="0"/>
              <a:t>PY</a:t>
            </a:r>
            <a:endParaRPr lang="ja-JP" altLang="ja-JP" sz="1800" i="1" dirty="0" smtClean="0"/>
          </a:p>
          <a:p>
            <a:r>
              <a:rPr lang="ja-JP" altLang="ja-JP" sz="1800" dirty="0" smtClean="0"/>
              <a:t>貨幣需要は取引動機により保有。流通速度</a:t>
            </a:r>
            <a:r>
              <a:rPr lang="en-US" altLang="ja-JP" sz="1800" i="1" dirty="0" smtClean="0"/>
              <a:t>V</a:t>
            </a:r>
            <a:r>
              <a:rPr lang="ja-JP" altLang="ja-JP" sz="1800" dirty="0" smtClean="0"/>
              <a:t>をマーシャルの</a:t>
            </a:r>
            <a:r>
              <a:rPr lang="en-US" altLang="ja-JP" sz="1800" i="1" dirty="0" smtClean="0"/>
              <a:t>k</a:t>
            </a:r>
            <a:r>
              <a:rPr lang="ja-JP" altLang="ja-JP" sz="1800" dirty="0" smtClean="0"/>
              <a:t>の逆数、</a:t>
            </a:r>
            <a:r>
              <a:rPr lang="en-US" altLang="ja-JP" sz="1800" i="1" dirty="0" smtClean="0"/>
              <a:t>M</a:t>
            </a:r>
            <a:r>
              <a:rPr lang="en-US" altLang="ja-JP" sz="1800" dirty="0" smtClean="0"/>
              <a:t>(</a:t>
            </a:r>
            <a:r>
              <a:rPr lang="en-US" altLang="ja-JP" sz="1800" i="1" dirty="0" smtClean="0"/>
              <a:t>1</a:t>
            </a:r>
            <a:r>
              <a:rPr lang="en-US" altLang="ja-JP" sz="1800" dirty="0" smtClean="0"/>
              <a:t>/</a:t>
            </a:r>
            <a:r>
              <a:rPr lang="en-US" altLang="ja-JP" sz="1800" i="1" dirty="0" smtClean="0"/>
              <a:t>k</a:t>
            </a:r>
            <a:r>
              <a:rPr lang="en-US" altLang="ja-JP" sz="1800" dirty="0" smtClean="0"/>
              <a:t>)</a:t>
            </a:r>
            <a:r>
              <a:rPr lang="ja-JP" altLang="ja-JP" sz="1800" dirty="0" smtClean="0"/>
              <a:t>＝</a:t>
            </a:r>
            <a:r>
              <a:rPr lang="en-US" altLang="ja-JP" sz="1800" i="1" dirty="0" smtClean="0"/>
              <a:t>PY</a:t>
            </a:r>
            <a:endParaRPr lang="ja-JP" altLang="ja-JP" sz="1800" i="1" dirty="0" smtClean="0"/>
          </a:p>
          <a:p>
            <a:r>
              <a:rPr lang="ja-JP" altLang="ja-JP" sz="1800" dirty="0" smtClean="0"/>
              <a:t>変形すれば次式のようなケンブリッジ現金残高数量説　　</a:t>
            </a:r>
            <a:r>
              <a:rPr lang="en-US" altLang="ja-JP" sz="1800" i="1" dirty="0" smtClean="0"/>
              <a:t>M</a:t>
            </a:r>
            <a:r>
              <a:rPr lang="en-US" altLang="ja-JP" sz="1800" dirty="0" smtClean="0"/>
              <a:t>/</a:t>
            </a:r>
            <a:r>
              <a:rPr lang="en-US" altLang="ja-JP" sz="1800" i="1" dirty="0" smtClean="0"/>
              <a:t>P</a:t>
            </a:r>
            <a:r>
              <a:rPr lang="ja-JP" altLang="ja-JP" sz="1800" dirty="0" smtClean="0"/>
              <a:t>＝</a:t>
            </a:r>
            <a:r>
              <a:rPr lang="en-US" altLang="ja-JP" sz="1800" i="1" dirty="0" err="1" smtClean="0"/>
              <a:t>kY</a:t>
            </a:r>
            <a:endParaRPr lang="ja-JP" altLang="ja-JP" sz="1800" i="1" dirty="0" smtClean="0"/>
          </a:p>
          <a:p>
            <a:r>
              <a:rPr lang="ja-JP" altLang="ja-JP" sz="1800" dirty="0" smtClean="0"/>
              <a:t>生産物市場で決まった</a:t>
            </a:r>
            <a:r>
              <a:rPr lang="en-US" altLang="ja-JP" sz="1800" i="1" dirty="0" smtClean="0"/>
              <a:t>Y</a:t>
            </a:r>
            <a:r>
              <a:rPr lang="en-US" altLang="ja-JP" sz="1800" dirty="0" smtClean="0"/>
              <a:t>*</a:t>
            </a:r>
            <a:r>
              <a:rPr lang="ja-JP" altLang="ja-JP" sz="1800" dirty="0" smtClean="0"/>
              <a:t>と取引慣行で決まる</a:t>
            </a:r>
            <a:r>
              <a:rPr lang="en-US" altLang="ja-JP" sz="1800" i="1" dirty="0" smtClean="0"/>
              <a:t>k</a:t>
            </a:r>
            <a:r>
              <a:rPr lang="ja-JP" altLang="ja-JP" sz="1800" dirty="0" smtClean="0"/>
              <a:t>を所与として、マネーサプライ</a:t>
            </a:r>
            <a:r>
              <a:rPr lang="en-US" altLang="ja-JP" sz="1800" i="1" dirty="0" smtClean="0"/>
              <a:t>M</a:t>
            </a:r>
            <a:r>
              <a:rPr lang="ja-JP" altLang="ja-JP" sz="1800" dirty="0" smtClean="0"/>
              <a:t>を外生的に決めれば、それに応じて物価</a:t>
            </a:r>
            <a:r>
              <a:rPr lang="en-US" altLang="ja-JP" sz="1800" i="1" dirty="0" smtClean="0"/>
              <a:t>P</a:t>
            </a:r>
            <a:r>
              <a:rPr lang="en-US" altLang="ja-JP" sz="1800" dirty="0" smtClean="0"/>
              <a:t>*</a:t>
            </a:r>
            <a:r>
              <a:rPr lang="ja-JP" altLang="ja-JP" sz="1800" dirty="0" smtClean="0"/>
              <a:t>が決定</a:t>
            </a:r>
            <a:endParaRPr lang="en-US" altLang="ja-JP" sz="1800" dirty="0" smtClean="0"/>
          </a:p>
          <a:p>
            <a:pPr>
              <a:buNone/>
            </a:pPr>
            <a:r>
              <a:rPr lang="en-US" altLang="ja-JP" sz="1800" b="1" dirty="0" smtClean="0"/>
              <a:t>Classical macro market ⇒ is roughly divided into four; product market, money market, bond market, labor market </a:t>
            </a:r>
            <a:r>
              <a:rPr lang="en-US" altLang="ja-JP" sz="1800" dirty="0" smtClean="0"/>
              <a:t>.</a:t>
            </a:r>
          </a:p>
          <a:p>
            <a:pPr>
              <a:buNone/>
            </a:pPr>
            <a:r>
              <a:rPr lang="en-US" altLang="ja-JP" sz="1800" dirty="0" smtClean="0"/>
              <a:t>Product market ⇒ Consumption </a:t>
            </a:r>
            <a:r>
              <a:rPr lang="en-US" altLang="ja-JP" sz="1800" i="1" dirty="0" smtClean="0"/>
              <a:t>C</a:t>
            </a:r>
            <a:r>
              <a:rPr lang="en-US" altLang="ja-JP" sz="1800" dirty="0" smtClean="0"/>
              <a:t> + Investment </a:t>
            </a:r>
            <a:r>
              <a:rPr lang="en-US" altLang="ja-JP" sz="1800" i="1" dirty="0" smtClean="0"/>
              <a:t>I</a:t>
            </a:r>
            <a:r>
              <a:rPr lang="en-US" altLang="ja-JP" sz="1800" dirty="0" smtClean="0"/>
              <a:t> = aggregate demand</a:t>
            </a:r>
            <a:r>
              <a:rPr lang="en-US" altLang="ja-JP" sz="1800" i="1" dirty="0" smtClean="0"/>
              <a:t> AD </a:t>
            </a:r>
            <a:r>
              <a:rPr lang="en-US" altLang="ja-JP" sz="1800" dirty="0" smtClean="0"/>
              <a:t>= aggregate supply </a:t>
            </a:r>
            <a:r>
              <a:rPr lang="en-US" altLang="ja-JP" sz="1800" i="1" dirty="0" smtClean="0"/>
              <a:t>AS </a:t>
            </a:r>
            <a:r>
              <a:rPr lang="ja-JP" altLang="en-US" sz="1800" i="1" dirty="0" smtClean="0"/>
              <a:t>⇒</a:t>
            </a:r>
            <a:r>
              <a:rPr lang="en-US" altLang="ja-JP" sz="1800" dirty="0" smtClean="0"/>
              <a:t>equilibrium. Equilibrium in the product market is expressed by the following formula: </a:t>
            </a:r>
          </a:p>
          <a:p>
            <a:pPr>
              <a:buNone/>
            </a:pPr>
            <a:r>
              <a:rPr lang="ja-JP" altLang="en-US" sz="1800" dirty="0" smtClean="0"/>
              <a:t>　　　　　</a:t>
            </a:r>
            <a:r>
              <a:rPr lang="en-US" altLang="ja-JP" sz="1800" i="1" dirty="0" smtClean="0"/>
              <a:t> AD</a:t>
            </a:r>
            <a:r>
              <a:rPr lang="ja-JP" altLang="ja-JP" sz="1800" dirty="0" smtClean="0"/>
              <a:t>＝</a:t>
            </a:r>
            <a:r>
              <a:rPr lang="en-US" altLang="ja-JP" sz="1800" i="1" dirty="0" smtClean="0"/>
              <a:t>C</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a:t>
            </a:r>
            <a:r>
              <a:rPr lang="ja-JP" altLang="ja-JP" sz="1800" dirty="0" smtClean="0"/>
              <a:t>＋</a:t>
            </a:r>
            <a:r>
              <a:rPr lang="en-US" altLang="ja-JP" sz="1800" i="1" dirty="0" smtClean="0"/>
              <a:t>I</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a:t>
            </a:r>
            <a:r>
              <a:rPr lang="ja-JP" altLang="ja-JP" sz="1800" dirty="0" smtClean="0"/>
              <a:t>＝</a:t>
            </a:r>
            <a:r>
              <a:rPr lang="en-US" altLang="ja-JP" sz="1800" i="1" dirty="0" smtClean="0"/>
              <a:t>AS</a:t>
            </a:r>
            <a:r>
              <a:rPr lang="ja-JP" altLang="ja-JP" sz="1800" dirty="0" smtClean="0"/>
              <a:t>＝</a:t>
            </a:r>
            <a:r>
              <a:rPr lang="en-US" altLang="ja-JP" sz="1800" i="1" dirty="0" smtClean="0"/>
              <a:t>Y </a:t>
            </a:r>
            <a:endParaRPr lang="en-US" altLang="ja-JP" sz="1800" dirty="0" smtClean="0"/>
          </a:p>
          <a:p>
            <a:pPr>
              <a:buNone/>
            </a:pPr>
            <a:r>
              <a:rPr lang="en-US" altLang="ja-JP" sz="1800" dirty="0" smtClean="0"/>
              <a:t>⇒ Savings </a:t>
            </a:r>
            <a:r>
              <a:rPr lang="en-US" altLang="ja-JP" sz="1800" i="1" dirty="0" smtClean="0"/>
              <a:t>S</a:t>
            </a:r>
            <a:r>
              <a:rPr lang="en-US" altLang="ja-JP" sz="1800" dirty="0" smtClean="0"/>
              <a:t> and investment </a:t>
            </a:r>
            <a:r>
              <a:rPr lang="en-US" altLang="ja-JP" sz="1800" i="1" dirty="0" smtClean="0"/>
              <a:t>I</a:t>
            </a:r>
            <a:r>
              <a:rPr lang="en-US" altLang="ja-JP" sz="1800" dirty="0" smtClean="0"/>
              <a:t> are equally equal, by the adjustment effect of interest rate</a:t>
            </a:r>
            <a:r>
              <a:rPr lang="en-US" altLang="ja-JP" sz="1800" i="1" dirty="0" smtClean="0"/>
              <a:t> </a:t>
            </a:r>
            <a:r>
              <a:rPr lang="en-US" altLang="ja-JP" sz="1800" i="1" dirty="0" err="1" smtClean="0"/>
              <a:t>i</a:t>
            </a:r>
            <a:r>
              <a:rPr lang="en-US" altLang="ja-JP" sz="1800" dirty="0" smtClean="0"/>
              <a:t>, equivalent to the following equation</a:t>
            </a:r>
            <a:r>
              <a:rPr lang="ja-JP" altLang="ja-JP" sz="1800" dirty="0" smtClean="0"/>
              <a:t>　</a:t>
            </a:r>
            <a:r>
              <a:rPr lang="en-US" altLang="ja-JP" sz="1800" i="1" dirty="0" smtClean="0"/>
              <a:t>S</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a:t>
            </a:r>
            <a:r>
              <a:rPr lang="ja-JP" altLang="ja-JP" sz="1800" dirty="0" smtClean="0"/>
              <a:t>＝</a:t>
            </a:r>
            <a:r>
              <a:rPr lang="en-US" altLang="ja-JP" sz="1800" i="1" dirty="0" smtClean="0"/>
              <a:t> I</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a:t>
            </a:r>
          </a:p>
          <a:p>
            <a:pPr>
              <a:buNone/>
            </a:pPr>
            <a:r>
              <a:rPr lang="en-US" altLang="ja-JP" sz="1800" dirty="0" smtClean="0"/>
              <a:t>The equilibrium national income</a:t>
            </a:r>
            <a:r>
              <a:rPr lang="en-US" altLang="ja-JP" sz="1800" i="1" dirty="0" smtClean="0"/>
              <a:t> Y</a:t>
            </a:r>
            <a:r>
              <a:rPr lang="en-US" altLang="ja-JP" sz="1800" dirty="0" smtClean="0"/>
              <a:t>* is determined by the supply-demand balance in the product market, the interest rate </a:t>
            </a:r>
            <a:r>
              <a:rPr lang="en-US" altLang="ja-JP" sz="1800" i="1" dirty="0" err="1" smtClean="0"/>
              <a:t>i</a:t>
            </a:r>
            <a:r>
              <a:rPr lang="en-US" altLang="ja-JP" sz="1800" dirty="0" smtClean="0"/>
              <a:t>* is determined so that savings </a:t>
            </a:r>
            <a:r>
              <a:rPr lang="en-US" altLang="ja-JP" sz="1800" i="1" dirty="0" smtClean="0"/>
              <a:t>S</a:t>
            </a:r>
            <a:r>
              <a:rPr lang="en-US" altLang="ja-JP" sz="1800" dirty="0" smtClean="0"/>
              <a:t> and investment </a:t>
            </a:r>
            <a:r>
              <a:rPr lang="en-US" altLang="ja-JP" sz="1800" i="1" dirty="0" smtClean="0"/>
              <a:t>I </a:t>
            </a:r>
            <a:r>
              <a:rPr lang="en-US" altLang="ja-JP" sz="1800" dirty="0" smtClean="0"/>
              <a:t>are balanced.</a:t>
            </a:r>
          </a:p>
          <a:p>
            <a:pPr>
              <a:buNone/>
            </a:pPr>
            <a:r>
              <a:rPr lang="en-US" altLang="ja-JP" sz="1800" dirty="0" smtClean="0"/>
              <a:t>Supply and demand equilibrium in the money market is expressed by the following formula </a:t>
            </a:r>
            <a:r>
              <a:rPr lang="en-US" altLang="ja-JP" sz="1800" i="1" dirty="0" smtClean="0"/>
              <a:t>MV</a:t>
            </a:r>
            <a:r>
              <a:rPr lang="ja-JP" altLang="ja-JP" sz="1800" dirty="0" smtClean="0"/>
              <a:t>＝</a:t>
            </a:r>
            <a:r>
              <a:rPr lang="en-US" altLang="ja-JP" sz="1800" i="1" dirty="0" smtClean="0"/>
              <a:t>PY ,</a:t>
            </a:r>
          </a:p>
          <a:p>
            <a:pPr>
              <a:buNone/>
            </a:pPr>
            <a:r>
              <a:rPr lang="en-US" altLang="ja-JP" sz="1800" dirty="0" smtClean="0"/>
              <a:t>       on the basis of quantity theory of money.</a:t>
            </a:r>
          </a:p>
          <a:p>
            <a:pPr>
              <a:buNone/>
            </a:pPr>
            <a:r>
              <a:rPr lang="en-US" altLang="ja-JP" sz="1800" dirty="0" smtClean="0"/>
              <a:t>Money demand is held by transactions motive. Circulation speed </a:t>
            </a:r>
            <a:r>
              <a:rPr lang="en-US" altLang="ja-JP" sz="1800" i="1" dirty="0" smtClean="0"/>
              <a:t>V</a:t>
            </a:r>
            <a:r>
              <a:rPr lang="en-US" altLang="ja-JP" sz="1800" dirty="0" smtClean="0"/>
              <a:t> is the reciprocal of </a:t>
            </a:r>
            <a:r>
              <a:rPr lang="en-US" altLang="ja-JP" sz="1800" dirty="0" err="1" smtClean="0"/>
              <a:t>Marshallian</a:t>
            </a:r>
            <a:r>
              <a:rPr lang="en-US" altLang="ja-JP" sz="1800" dirty="0" smtClean="0"/>
              <a:t> </a:t>
            </a:r>
            <a:r>
              <a:rPr lang="en-US" altLang="ja-JP" sz="1800" i="1" dirty="0" smtClean="0"/>
              <a:t>k</a:t>
            </a:r>
            <a:r>
              <a:rPr lang="en-US" altLang="ja-JP" sz="1800" dirty="0" smtClean="0"/>
              <a:t>, </a:t>
            </a:r>
            <a:r>
              <a:rPr lang="en-US" altLang="ja-JP" sz="1800" i="1" dirty="0" smtClean="0"/>
              <a:t>M</a:t>
            </a:r>
            <a:r>
              <a:rPr lang="en-US" altLang="ja-JP" sz="1800" dirty="0" smtClean="0"/>
              <a:t>(</a:t>
            </a:r>
            <a:r>
              <a:rPr lang="en-US" altLang="ja-JP" sz="1800" i="1" dirty="0" smtClean="0"/>
              <a:t>1</a:t>
            </a:r>
            <a:r>
              <a:rPr lang="en-US" altLang="ja-JP" sz="1800" dirty="0" smtClean="0"/>
              <a:t>/</a:t>
            </a:r>
            <a:r>
              <a:rPr lang="en-US" altLang="ja-JP" sz="1800" i="1" dirty="0" smtClean="0"/>
              <a:t>k</a:t>
            </a:r>
            <a:r>
              <a:rPr lang="en-US" altLang="ja-JP" sz="1800" dirty="0" smtClean="0"/>
              <a:t>)</a:t>
            </a:r>
            <a:r>
              <a:rPr lang="ja-JP" altLang="ja-JP" sz="1800" dirty="0" smtClean="0"/>
              <a:t>＝</a:t>
            </a:r>
            <a:r>
              <a:rPr lang="en-US" altLang="ja-JP" sz="1800" i="1" dirty="0" smtClean="0"/>
              <a:t>PY ,  </a:t>
            </a:r>
            <a:r>
              <a:rPr lang="en-US" altLang="ja-JP" sz="1800" dirty="0" smtClean="0"/>
              <a:t>Transforming it to obtain Cambridge quantity theory of cash, </a:t>
            </a:r>
            <a:r>
              <a:rPr lang="en-US" altLang="ja-JP" sz="1800" i="1" dirty="0" smtClean="0"/>
              <a:t>M</a:t>
            </a:r>
            <a:r>
              <a:rPr lang="en-US" altLang="ja-JP" sz="1800" dirty="0" smtClean="0"/>
              <a:t>/</a:t>
            </a:r>
            <a:r>
              <a:rPr lang="en-US" altLang="ja-JP" sz="1800" i="1" dirty="0" smtClean="0"/>
              <a:t>P</a:t>
            </a:r>
            <a:r>
              <a:rPr lang="ja-JP" altLang="ja-JP" sz="1800" dirty="0" smtClean="0"/>
              <a:t>＝</a:t>
            </a:r>
            <a:r>
              <a:rPr lang="en-US" altLang="ja-JP" sz="1800" i="1" dirty="0" err="1" smtClean="0"/>
              <a:t>kY</a:t>
            </a:r>
            <a:r>
              <a:rPr lang="en-US" altLang="ja-JP" sz="1800" i="1" dirty="0" smtClean="0"/>
              <a:t> </a:t>
            </a:r>
            <a:endParaRPr lang="en-US" altLang="ja-JP" sz="1800" dirty="0" smtClean="0"/>
          </a:p>
          <a:p>
            <a:pPr>
              <a:buNone/>
            </a:pPr>
            <a:r>
              <a:rPr lang="en-US" altLang="ja-JP" sz="1800" dirty="0" smtClean="0"/>
              <a:t>Given </a:t>
            </a:r>
            <a:r>
              <a:rPr lang="en-US" altLang="ja-JP" sz="1800" i="1" dirty="0" smtClean="0"/>
              <a:t>Y</a:t>
            </a:r>
            <a:r>
              <a:rPr lang="en-US" altLang="ja-JP" sz="1800" dirty="0" smtClean="0"/>
              <a:t> and </a:t>
            </a:r>
            <a:r>
              <a:rPr lang="en-US" altLang="ja-JP" sz="1800" i="1" dirty="0" smtClean="0"/>
              <a:t>k</a:t>
            </a:r>
            <a:r>
              <a:rPr lang="en-US" altLang="ja-JP" sz="1800" dirty="0" smtClean="0"/>
              <a:t> determined in the product market and the trading practices respectively, if the money supply </a:t>
            </a:r>
            <a:r>
              <a:rPr lang="en-US" altLang="ja-JP" sz="1800" i="1" dirty="0" smtClean="0"/>
              <a:t>M</a:t>
            </a:r>
            <a:r>
              <a:rPr lang="en-US" altLang="ja-JP" sz="1800" dirty="0" smtClean="0"/>
              <a:t> is determined exogenously, nominal prices </a:t>
            </a:r>
            <a:r>
              <a:rPr lang="en-US" altLang="ja-JP" sz="1800" i="1" dirty="0" smtClean="0"/>
              <a:t>P</a:t>
            </a:r>
            <a:r>
              <a:rPr lang="en-US" altLang="ja-JP" sz="1800" dirty="0" smtClean="0"/>
              <a:t>* are determined accordingly.</a:t>
            </a:r>
            <a:endParaRPr lang="ja-JP" altLang="ja-JP"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23528" y="0"/>
            <a:ext cx="8640960" cy="476672"/>
          </a:xfrm>
        </p:spPr>
        <p:txBody>
          <a:bodyPr>
            <a:normAutofit fontScale="90000"/>
          </a:bodyPr>
          <a:lstStyle/>
          <a:p>
            <a:r>
              <a:rPr lang="ja-JP" altLang="ja-JP" sz="2800" b="1" dirty="0" smtClean="0"/>
              <a:t> </a:t>
            </a:r>
            <a:r>
              <a:rPr lang="ja-JP" altLang="ja-JP" sz="2000" b="1" dirty="0" smtClean="0"/>
              <a:t>５</a:t>
            </a:r>
            <a:r>
              <a:rPr lang="en-US" altLang="ja-JP" sz="2000" b="1" dirty="0" smtClean="0"/>
              <a:t>B</a:t>
            </a:r>
            <a:r>
              <a:rPr lang="ja-JP" altLang="ja-JP" sz="2000" b="1" dirty="0" err="1" smtClean="0"/>
              <a:t>．</a:t>
            </a:r>
            <a:r>
              <a:rPr lang="ja-JP" altLang="ja-JP" sz="2000" b="1" dirty="0" smtClean="0"/>
              <a:t>古典派の一般均衡体系</a:t>
            </a:r>
            <a:r>
              <a:rPr lang="ja-JP" altLang="en-US" sz="2000" b="1" dirty="0" smtClean="0"/>
              <a:t>　</a:t>
            </a:r>
            <a:r>
              <a:rPr lang="en-US" altLang="ja-JP" sz="2000" b="1" dirty="0" smtClean="0"/>
              <a:t/>
            </a:r>
            <a:br>
              <a:rPr lang="en-US" altLang="ja-JP" sz="2000" b="1" dirty="0" smtClean="0"/>
            </a:br>
            <a:r>
              <a:rPr lang="en-US" altLang="ja-JP" sz="2000" b="1" dirty="0" smtClean="0"/>
              <a:t>General Equilibrium System of the Classical Sc</a:t>
            </a:r>
            <a:r>
              <a:rPr lang="en-US" altLang="ja-JP" sz="2200" b="1" dirty="0" smtClean="0"/>
              <a:t>hool</a:t>
            </a:r>
            <a:endParaRPr lang="ja-JP" altLang="ja-JP" sz="2200" dirty="0"/>
          </a:p>
        </p:txBody>
      </p:sp>
      <p:sp>
        <p:nvSpPr>
          <p:cNvPr id="8195" name="Rectangle 3"/>
          <p:cNvSpPr>
            <a:spLocks noGrp="1" noChangeArrowheads="1"/>
          </p:cNvSpPr>
          <p:nvPr>
            <p:ph idx="1"/>
          </p:nvPr>
        </p:nvSpPr>
        <p:spPr>
          <a:xfrm>
            <a:off x="0" y="548680"/>
            <a:ext cx="9144000" cy="6166445"/>
          </a:xfrm>
        </p:spPr>
        <p:txBody>
          <a:bodyPr>
            <a:normAutofit fontScale="92500" lnSpcReduction="20000"/>
          </a:bodyPr>
          <a:lstStyle/>
          <a:p>
            <a:r>
              <a:rPr lang="ja-JP" altLang="ja-JP" sz="1800" dirty="0" smtClean="0"/>
              <a:t>短期においては資本</a:t>
            </a:r>
            <a:r>
              <a:rPr lang="en-US" altLang="ja-JP" sz="1800" i="1" dirty="0" smtClean="0"/>
              <a:t>K</a:t>
            </a:r>
            <a:r>
              <a:rPr lang="ja-JP" altLang="ja-JP" sz="1800" dirty="0" smtClean="0"/>
              <a:t>を一定と見なせるから、生産関数は、　</a:t>
            </a:r>
            <a:r>
              <a:rPr lang="en-US" altLang="ja-JP" sz="1800" i="1" dirty="0" smtClean="0"/>
              <a:t>Y</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a:t>
            </a:r>
            <a:endParaRPr lang="ja-JP" altLang="ja-JP" sz="1800" dirty="0" smtClean="0"/>
          </a:p>
          <a:p>
            <a:r>
              <a:rPr lang="ja-JP" altLang="ja-JP" sz="1800" dirty="0" smtClean="0"/>
              <a:t>労働需要は労働の限界生産力</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が実質賃金</a:t>
            </a:r>
            <a:r>
              <a:rPr lang="en-US" altLang="ja-JP" sz="1800" i="1" dirty="0" smtClean="0"/>
              <a:t>w</a:t>
            </a:r>
            <a:r>
              <a:rPr lang="en-US" altLang="ja-JP" sz="1800" dirty="0" smtClean="0"/>
              <a:t>/</a:t>
            </a:r>
            <a:r>
              <a:rPr lang="en-US" altLang="ja-JP" sz="1800" i="1" dirty="0" smtClean="0"/>
              <a:t>P</a:t>
            </a:r>
            <a:r>
              <a:rPr lang="ja-JP" altLang="ja-JP" sz="1800" dirty="0" smtClean="0"/>
              <a:t>に等しくなるように決まる</a:t>
            </a:r>
          </a:p>
          <a:p>
            <a:r>
              <a:rPr lang="ja-JP" altLang="ja-JP" sz="1800" dirty="0" smtClean="0"/>
              <a:t>　</a:t>
            </a:r>
            <a:r>
              <a:rPr lang="ja-JP" altLang="ja-JP" sz="1800" i="1" dirty="0" smtClean="0"/>
              <a:t>　</a:t>
            </a:r>
            <a:r>
              <a:rPr lang="en-US" altLang="ja-JP" sz="1800" i="1" dirty="0" smtClean="0"/>
              <a:t>w/P</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　または　</a:t>
            </a:r>
            <a:r>
              <a:rPr lang="en-US" altLang="ja-JP" sz="1800" i="1" dirty="0" smtClean="0"/>
              <a:t>N</a:t>
            </a:r>
            <a:r>
              <a:rPr lang="en-US" altLang="ja-JP" sz="1800" i="1" baseline="30000" dirty="0" smtClean="0"/>
              <a:t>D</a:t>
            </a:r>
            <a:r>
              <a:rPr lang="ja-JP" altLang="ja-JP" sz="1800" dirty="0" smtClean="0"/>
              <a:t>＝</a:t>
            </a:r>
            <a:r>
              <a:rPr lang="en-US" altLang="ja-JP" sz="1800" i="1" dirty="0" smtClean="0"/>
              <a:t>F</a:t>
            </a:r>
            <a:r>
              <a:rPr lang="en-US" altLang="ja-JP" sz="1800" dirty="0" smtClean="0"/>
              <a:t>’</a:t>
            </a:r>
            <a:r>
              <a:rPr lang="ja-JP" altLang="ja-JP" sz="1800" baseline="30000" dirty="0" smtClean="0"/>
              <a:t>－１</a:t>
            </a:r>
            <a:r>
              <a:rPr lang="en-US" altLang="ja-JP" sz="1800" dirty="0" smtClean="0"/>
              <a:t>(</a:t>
            </a:r>
            <a:r>
              <a:rPr lang="en-US" altLang="ja-JP" sz="1800" i="1" dirty="0" smtClean="0"/>
              <a:t>w/P</a:t>
            </a:r>
            <a:r>
              <a:rPr lang="en-US" altLang="ja-JP" sz="1800" dirty="0" smtClean="0"/>
              <a:t>)</a:t>
            </a:r>
            <a:r>
              <a:rPr lang="ja-JP" altLang="ja-JP" sz="1800" dirty="0" smtClean="0"/>
              <a:t>　</a:t>
            </a:r>
          </a:p>
          <a:p>
            <a:r>
              <a:rPr lang="ja-JP" altLang="ja-JP" sz="1800" dirty="0" smtClean="0"/>
              <a:t>労働供給は労働の限界不効用が実質賃金に等しくなるように決まる</a:t>
            </a:r>
          </a:p>
          <a:p>
            <a:r>
              <a:rPr lang="ja-JP" altLang="ja-JP" sz="1800" dirty="0" smtClean="0"/>
              <a:t>　　</a:t>
            </a:r>
            <a:r>
              <a:rPr lang="en-US" altLang="ja-JP" sz="1800" i="1" dirty="0" smtClean="0"/>
              <a:t>w/P</a:t>
            </a:r>
            <a:r>
              <a:rPr lang="ja-JP" altLang="ja-JP" sz="1800" dirty="0" smtClean="0"/>
              <a:t>＝</a:t>
            </a:r>
            <a:r>
              <a:rPr lang="en-US" altLang="ja-JP" sz="1800" i="1" dirty="0" smtClean="0"/>
              <a:t>H</a:t>
            </a:r>
            <a:r>
              <a:rPr lang="en-US" altLang="ja-JP" sz="1800" dirty="0" smtClean="0"/>
              <a:t>’(</a:t>
            </a:r>
            <a:r>
              <a:rPr lang="en-US" altLang="ja-JP" sz="1800" i="1" dirty="0" smtClean="0"/>
              <a:t>N</a:t>
            </a:r>
            <a:r>
              <a:rPr lang="en-US" altLang="ja-JP" sz="1800" dirty="0" smtClean="0"/>
              <a:t>)</a:t>
            </a:r>
            <a:r>
              <a:rPr lang="ja-JP" altLang="ja-JP" sz="1800" dirty="0" smtClean="0"/>
              <a:t>　または　</a:t>
            </a:r>
            <a:r>
              <a:rPr lang="en-US" altLang="ja-JP" sz="1800" i="1" dirty="0" smtClean="0"/>
              <a:t>N</a:t>
            </a:r>
            <a:r>
              <a:rPr lang="en-US" altLang="ja-JP" sz="1800" i="1" baseline="30000" dirty="0" smtClean="0"/>
              <a:t>S</a:t>
            </a:r>
            <a:r>
              <a:rPr lang="ja-JP" altLang="ja-JP" sz="1800" dirty="0" smtClean="0"/>
              <a:t>＝</a:t>
            </a:r>
            <a:r>
              <a:rPr lang="en-US" altLang="ja-JP" sz="1800" i="1" dirty="0" smtClean="0"/>
              <a:t>H</a:t>
            </a:r>
            <a:r>
              <a:rPr lang="en-US" altLang="ja-JP" sz="1800" dirty="0" smtClean="0"/>
              <a:t>’</a:t>
            </a:r>
            <a:r>
              <a:rPr lang="ja-JP" altLang="ja-JP" sz="1800" baseline="30000" dirty="0" smtClean="0"/>
              <a:t>－１</a:t>
            </a:r>
            <a:r>
              <a:rPr lang="en-US" altLang="ja-JP" sz="1800" dirty="0" smtClean="0"/>
              <a:t>(</a:t>
            </a:r>
            <a:r>
              <a:rPr lang="en-US" altLang="ja-JP" sz="1800" i="1" dirty="0" smtClean="0"/>
              <a:t>w/P</a:t>
            </a:r>
            <a:r>
              <a:rPr lang="en-US" altLang="ja-JP" sz="1800" dirty="0" smtClean="0"/>
              <a:t>)</a:t>
            </a:r>
            <a:r>
              <a:rPr lang="ja-JP" altLang="ja-JP" sz="1800" dirty="0" smtClean="0"/>
              <a:t>　</a:t>
            </a:r>
          </a:p>
          <a:p>
            <a:r>
              <a:rPr lang="ja-JP" altLang="ja-JP" sz="1800" dirty="0" smtClean="0"/>
              <a:t>⇒労働市場の需給均衡</a:t>
            </a:r>
            <a:r>
              <a:rPr lang="en-US" altLang="ja-JP" sz="1800" i="1" dirty="0" smtClean="0"/>
              <a:t>N</a:t>
            </a:r>
            <a:r>
              <a:rPr lang="en-US" altLang="ja-JP" sz="1800" i="1" baseline="30000" dirty="0" smtClean="0"/>
              <a:t>D</a:t>
            </a:r>
            <a:r>
              <a:rPr lang="ja-JP" altLang="ja-JP" sz="1800" dirty="0" smtClean="0"/>
              <a:t>＝</a:t>
            </a:r>
            <a:r>
              <a:rPr lang="en-US" altLang="ja-JP" sz="1800" i="1" dirty="0" smtClean="0"/>
              <a:t>N</a:t>
            </a:r>
            <a:r>
              <a:rPr lang="en-US" altLang="ja-JP" sz="1800" i="1" baseline="30000" dirty="0" smtClean="0"/>
              <a:t>S</a:t>
            </a:r>
            <a:r>
              <a:rPr lang="ja-JP" altLang="en-US" sz="1800" dirty="0" smtClean="0"/>
              <a:t>で、</a:t>
            </a:r>
            <a:r>
              <a:rPr lang="ja-JP" altLang="ja-JP" sz="1800" dirty="0" smtClean="0"/>
              <a:t>完全雇用量</a:t>
            </a:r>
            <a:r>
              <a:rPr lang="en-US" altLang="ja-JP" sz="1800" i="1" dirty="0" smtClean="0"/>
              <a:t>N</a:t>
            </a:r>
            <a:r>
              <a:rPr lang="en-US" altLang="ja-JP" sz="1800" dirty="0" smtClean="0"/>
              <a:t>*</a:t>
            </a:r>
            <a:r>
              <a:rPr lang="ja-JP" altLang="ja-JP" sz="1800" dirty="0" smtClean="0"/>
              <a:t>が決まる、生産物市場で決まる均衡国民所得</a:t>
            </a:r>
            <a:r>
              <a:rPr lang="en-US" altLang="ja-JP" sz="1800" i="1" dirty="0" smtClean="0"/>
              <a:t>Y</a:t>
            </a:r>
            <a:r>
              <a:rPr lang="en-US" altLang="ja-JP" sz="1800" dirty="0" smtClean="0"/>
              <a:t>*</a:t>
            </a:r>
            <a:r>
              <a:rPr lang="ja-JP" altLang="ja-JP" sz="1800" dirty="0" smtClean="0"/>
              <a:t>に対応。物価水準</a:t>
            </a:r>
            <a:r>
              <a:rPr lang="en-US" altLang="ja-JP" sz="1800" i="1" dirty="0" smtClean="0"/>
              <a:t>P</a:t>
            </a:r>
            <a:r>
              <a:rPr lang="ja-JP" altLang="ja-JP" sz="1800" dirty="0" smtClean="0"/>
              <a:t>は、貨幣数量説により貨幣市場で</a:t>
            </a:r>
            <a:r>
              <a:rPr lang="en-US" altLang="ja-JP" sz="1800" i="1" dirty="0" smtClean="0"/>
              <a:t>P</a:t>
            </a:r>
            <a:r>
              <a:rPr lang="en-US" altLang="ja-JP" sz="1800" dirty="0" smtClean="0"/>
              <a:t>*</a:t>
            </a:r>
            <a:r>
              <a:rPr lang="ja-JP" altLang="ja-JP" sz="1800" dirty="0" smtClean="0"/>
              <a:t>と決まる。労働市場の均衡では、均衡貨幣賃金率</a:t>
            </a:r>
            <a:r>
              <a:rPr lang="en-US" altLang="ja-JP" sz="1800" i="1" dirty="0" smtClean="0"/>
              <a:t>w</a:t>
            </a:r>
            <a:r>
              <a:rPr lang="en-US" altLang="ja-JP" sz="1800" dirty="0" smtClean="0"/>
              <a:t>*</a:t>
            </a:r>
            <a:r>
              <a:rPr lang="ja-JP" altLang="ja-JP" sz="1800" dirty="0" smtClean="0"/>
              <a:t>が決定。</a:t>
            </a:r>
          </a:p>
          <a:p>
            <a:r>
              <a:rPr lang="ja-JP" altLang="ja-JP" sz="1800" dirty="0" smtClean="0"/>
              <a:t>各市場での総需要額＝総供給額、</a:t>
            </a:r>
            <a:r>
              <a:rPr lang="en-US" altLang="ja-JP" sz="1800" dirty="0" smtClean="0"/>
              <a:t>4</a:t>
            </a:r>
            <a:r>
              <a:rPr lang="ja-JP" altLang="ja-JP" sz="1800" dirty="0" err="1" smtClean="0"/>
              <a:t>つの</a:t>
            </a:r>
            <a:r>
              <a:rPr lang="ja-JP" altLang="ja-JP" sz="1800" dirty="0" smtClean="0"/>
              <a:t>市場の総需要額の合計≡総供給額の合計に等しい。マクロの</a:t>
            </a:r>
            <a:r>
              <a:rPr lang="ja-JP" altLang="ja-JP" sz="1800" b="1" dirty="0" smtClean="0"/>
              <a:t>ワルラス法則</a:t>
            </a:r>
            <a:r>
              <a:rPr lang="ja-JP" altLang="ja-JP" sz="1800" dirty="0" smtClean="0"/>
              <a:t>（</a:t>
            </a:r>
            <a:r>
              <a:rPr lang="en-US" altLang="ja-JP" sz="1800" dirty="0" err="1" smtClean="0"/>
              <a:t>Walras</a:t>
            </a:r>
            <a:r>
              <a:rPr lang="en-US" altLang="ja-JP" sz="1800" dirty="0" smtClean="0"/>
              <a:t> law</a:t>
            </a:r>
            <a:r>
              <a:rPr lang="ja-JP" altLang="ja-JP" sz="1800" dirty="0" smtClean="0"/>
              <a:t>）。</a:t>
            </a:r>
            <a:r>
              <a:rPr lang="en-US" altLang="ja-JP" sz="1800" dirty="0" smtClean="0"/>
              <a:t>3</a:t>
            </a:r>
            <a:r>
              <a:rPr lang="ja-JP" altLang="ja-JP" sz="1800" dirty="0" err="1" smtClean="0"/>
              <a:t>つの</a:t>
            </a:r>
            <a:r>
              <a:rPr lang="ja-JP" altLang="ja-JP" sz="1800" dirty="0" smtClean="0"/>
              <a:t>市場で均衡が成り立つ場合には、必ず残りの</a:t>
            </a:r>
            <a:r>
              <a:rPr lang="en-US" altLang="ja-JP" sz="1800" dirty="0" smtClean="0"/>
              <a:t>1</a:t>
            </a:r>
            <a:r>
              <a:rPr lang="ja-JP" altLang="ja-JP" sz="1800" dirty="0" err="1" smtClean="0"/>
              <a:t>つの</a:t>
            </a:r>
            <a:r>
              <a:rPr lang="ja-JP" altLang="ja-JP" sz="1800" dirty="0" smtClean="0"/>
              <a:t>市場でも必ず均衡が成り立つ。債券市場の均衡条件式は独立ではなく、省略可</a:t>
            </a:r>
            <a:endParaRPr lang="en-US" altLang="ja-JP" sz="1800" dirty="0" smtClean="0"/>
          </a:p>
          <a:p>
            <a:pPr>
              <a:buNone/>
            </a:pPr>
            <a:r>
              <a:rPr lang="en-US" altLang="ja-JP" sz="1800" dirty="0" smtClean="0"/>
              <a:t>In the short run capital </a:t>
            </a:r>
            <a:r>
              <a:rPr lang="en-US" altLang="ja-JP" sz="1800" i="1" dirty="0" smtClean="0"/>
              <a:t>K</a:t>
            </a:r>
            <a:r>
              <a:rPr lang="en-US" altLang="ja-JP" sz="1800" dirty="0" smtClean="0"/>
              <a:t> can be regarded as constant, so a production function is </a:t>
            </a:r>
            <a:r>
              <a:rPr lang="en-US" altLang="ja-JP" sz="1800" i="1" dirty="0" smtClean="0"/>
              <a:t>Y</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 </a:t>
            </a:r>
          </a:p>
          <a:p>
            <a:pPr>
              <a:buNone/>
            </a:pPr>
            <a:r>
              <a:rPr lang="en-US" altLang="ja-JP" sz="1800" dirty="0" smtClean="0"/>
              <a:t>Labor demand is determined so that marginal productivity </a:t>
            </a:r>
            <a:r>
              <a:rPr lang="en-US" altLang="ja-JP" sz="1800" i="1" dirty="0" smtClean="0"/>
              <a:t>F</a:t>
            </a:r>
            <a:r>
              <a:rPr lang="en-US" altLang="ja-JP" sz="1800" dirty="0" smtClean="0"/>
              <a:t> ‘(</a:t>
            </a:r>
            <a:r>
              <a:rPr lang="en-US" altLang="ja-JP" sz="1800" i="1" dirty="0" smtClean="0"/>
              <a:t>N</a:t>
            </a:r>
            <a:r>
              <a:rPr lang="en-US" altLang="ja-JP" sz="1800" dirty="0" smtClean="0"/>
              <a:t>) of labor is equal to real wage </a:t>
            </a:r>
            <a:r>
              <a:rPr lang="en-US" altLang="ja-JP" sz="1800" i="1" dirty="0" smtClean="0"/>
              <a:t>w</a:t>
            </a:r>
            <a:r>
              <a:rPr lang="en-US" altLang="ja-JP" sz="1800" dirty="0" smtClean="0"/>
              <a:t>/</a:t>
            </a:r>
            <a:r>
              <a:rPr lang="en-US" altLang="ja-JP" sz="1800" i="1" dirty="0" smtClean="0"/>
              <a:t>P , w/P</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　</a:t>
            </a:r>
            <a:r>
              <a:rPr lang="en-US" altLang="ja-JP" sz="1800" dirty="0" smtClean="0"/>
              <a:t>or  </a:t>
            </a:r>
            <a:r>
              <a:rPr lang="en-US" altLang="ja-JP" sz="1800" i="1" dirty="0" smtClean="0"/>
              <a:t>N</a:t>
            </a:r>
            <a:r>
              <a:rPr lang="en-US" altLang="ja-JP" sz="1800" i="1" baseline="30000" dirty="0" smtClean="0"/>
              <a:t>D</a:t>
            </a:r>
            <a:r>
              <a:rPr lang="ja-JP" altLang="ja-JP" sz="1800" dirty="0" smtClean="0"/>
              <a:t>＝</a:t>
            </a:r>
            <a:r>
              <a:rPr lang="en-US" altLang="ja-JP" sz="1800" i="1" dirty="0" smtClean="0"/>
              <a:t>F</a:t>
            </a:r>
            <a:r>
              <a:rPr lang="en-US" altLang="ja-JP" sz="1800" dirty="0" smtClean="0"/>
              <a:t>’</a:t>
            </a:r>
            <a:r>
              <a:rPr lang="ja-JP" altLang="ja-JP" sz="1800" baseline="30000" dirty="0" smtClean="0"/>
              <a:t>－１</a:t>
            </a:r>
            <a:r>
              <a:rPr lang="en-US" altLang="ja-JP" sz="1800" dirty="0" smtClean="0"/>
              <a:t>(</a:t>
            </a:r>
            <a:r>
              <a:rPr lang="en-US" altLang="ja-JP" sz="1800" i="1" dirty="0" smtClean="0"/>
              <a:t>w/P</a:t>
            </a:r>
            <a:r>
              <a:rPr lang="en-US" altLang="ja-JP" sz="1800" dirty="0" smtClean="0"/>
              <a:t>)</a:t>
            </a:r>
            <a:r>
              <a:rPr lang="ja-JP" altLang="ja-JP" sz="1800" dirty="0" smtClean="0"/>
              <a:t>　</a:t>
            </a:r>
            <a:endParaRPr lang="en-US" altLang="ja-JP" sz="1800" dirty="0" smtClean="0"/>
          </a:p>
          <a:p>
            <a:pPr>
              <a:buNone/>
            </a:pPr>
            <a:r>
              <a:rPr lang="en-US" altLang="ja-JP" sz="1800" dirty="0" smtClean="0"/>
              <a:t>Labor supply is determined so that marginal disutility of labor is equal to real wage</a:t>
            </a:r>
            <a:br>
              <a:rPr lang="en-US" altLang="ja-JP" sz="1800" dirty="0" smtClean="0"/>
            </a:br>
            <a:r>
              <a:rPr lang="en-US" altLang="ja-JP" sz="1800" dirty="0" smtClean="0"/>
              <a:t>    </a:t>
            </a:r>
            <a:r>
              <a:rPr lang="en-US" altLang="ja-JP" sz="1800" i="1" dirty="0" smtClean="0"/>
              <a:t>w/P</a:t>
            </a:r>
            <a:r>
              <a:rPr lang="ja-JP" altLang="ja-JP" sz="1800" dirty="0" smtClean="0"/>
              <a:t>＝</a:t>
            </a:r>
            <a:r>
              <a:rPr lang="en-US" altLang="ja-JP" sz="1800" i="1" dirty="0" smtClean="0"/>
              <a:t>H</a:t>
            </a:r>
            <a:r>
              <a:rPr lang="en-US" altLang="ja-JP" sz="1800" dirty="0" smtClean="0"/>
              <a:t>’(</a:t>
            </a:r>
            <a:r>
              <a:rPr lang="en-US" altLang="ja-JP" sz="1800" i="1" dirty="0" smtClean="0"/>
              <a:t>N</a:t>
            </a:r>
            <a:r>
              <a:rPr lang="en-US" altLang="ja-JP" sz="1800" dirty="0" smtClean="0"/>
              <a:t>)</a:t>
            </a:r>
            <a:r>
              <a:rPr lang="ja-JP" altLang="ja-JP" sz="1800" dirty="0" smtClean="0"/>
              <a:t>　</a:t>
            </a:r>
            <a:r>
              <a:rPr lang="en-US" altLang="ja-JP" sz="1800" dirty="0" smtClean="0"/>
              <a:t>or</a:t>
            </a:r>
            <a:r>
              <a:rPr lang="ja-JP" altLang="ja-JP" sz="1800" dirty="0" smtClean="0"/>
              <a:t>　</a:t>
            </a:r>
            <a:r>
              <a:rPr lang="en-US" altLang="ja-JP" sz="1800" i="1" dirty="0" smtClean="0"/>
              <a:t>N</a:t>
            </a:r>
            <a:r>
              <a:rPr lang="en-US" altLang="ja-JP" sz="1800" i="1" baseline="30000" dirty="0" smtClean="0"/>
              <a:t>S</a:t>
            </a:r>
            <a:r>
              <a:rPr lang="ja-JP" altLang="ja-JP" sz="1800" dirty="0" smtClean="0"/>
              <a:t>＝</a:t>
            </a:r>
            <a:r>
              <a:rPr lang="en-US" altLang="ja-JP" sz="1800" i="1" dirty="0" smtClean="0"/>
              <a:t>H</a:t>
            </a:r>
            <a:r>
              <a:rPr lang="en-US" altLang="ja-JP" sz="1800" dirty="0" smtClean="0"/>
              <a:t>’</a:t>
            </a:r>
            <a:r>
              <a:rPr lang="ja-JP" altLang="ja-JP" sz="1800" baseline="30000" dirty="0" smtClean="0"/>
              <a:t>－１</a:t>
            </a:r>
            <a:r>
              <a:rPr lang="en-US" altLang="ja-JP" sz="1800" dirty="0" smtClean="0"/>
              <a:t>(</a:t>
            </a:r>
            <a:r>
              <a:rPr lang="en-US" altLang="ja-JP" sz="1800" i="1" dirty="0" smtClean="0"/>
              <a:t>w/P</a:t>
            </a:r>
            <a:r>
              <a:rPr lang="en-US" altLang="ja-JP" sz="1800" dirty="0" smtClean="0"/>
              <a:t>)</a:t>
            </a:r>
          </a:p>
          <a:p>
            <a:pPr>
              <a:buNone/>
            </a:pPr>
            <a:r>
              <a:rPr lang="en-US" altLang="ja-JP" sz="1800" dirty="0" smtClean="0"/>
              <a:t>⇒ Equilibrium (</a:t>
            </a:r>
            <a:r>
              <a:rPr lang="en-US" altLang="ja-JP" sz="1800" i="1" dirty="0" smtClean="0"/>
              <a:t>N</a:t>
            </a:r>
            <a:r>
              <a:rPr lang="en-US" altLang="ja-JP" sz="1800" i="1" baseline="30000" dirty="0" smtClean="0"/>
              <a:t>D</a:t>
            </a:r>
            <a:r>
              <a:rPr lang="ja-JP" altLang="ja-JP" sz="1800" dirty="0" smtClean="0"/>
              <a:t>＝</a:t>
            </a:r>
            <a:r>
              <a:rPr lang="en-US" altLang="ja-JP" sz="1800" i="1" dirty="0" smtClean="0"/>
              <a:t>N</a:t>
            </a:r>
            <a:r>
              <a:rPr lang="en-US" altLang="ja-JP" sz="1800" i="1" baseline="30000" dirty="0" smtClean="0"/>
              <a:t>S</a:t>
            </a:r>
            <a:r>
              <a:rPr lang="en-US" altLang="ja-JP" sz="1800" dirty="0" smtClean="0"/>
              <a:t>) in the labor market determines full employment </a:t>
            </a:r>
            <a:r>
              <a:rPr lang="en-US" altLang="ja-JP" sz="1800" i="1" dirty="0" smtClean="0"/>
              <a:t>N</a:t>
            </a:r>
            <a:r>
              <a:rPr lang="en-US" altLang="ja-JP" sz="1800" dirty="0" smtClean="0"/>
              <a:t>*, which corresponds to equilibrium national income</a:t>
            </a:r>
            <a:r>
              <a:rPr lang="en-US" altLang="ja-JP" sz="1800" i="1" dirty="0" smtClean="0"/>
              <a:t> Y*. </a:t>
            </a:r>
            <a:r>
              <a:rPr lang="en-US" altLang="ja-JP" sz="1800" dirty="0" smtClean="0"/>
              <a:t>The price level </a:t>
            </a:r>
            <a:r>
              <a:rPr lang="en-US" altLang="ja-JP" sz="1800" i="1" dirty="0" smtClean="0"/>
              <a:t>P</a:t>
            </a:r>
            <a:r>
              <a:rPr lang="en-US" altLang="ja-JP" sz="1800" dirty="0" smtClean="0"/>
              <a:t> is decided as </a:t>
            </a:r>
            <a:r>
              <a:rPr lang="en-US" altLang="ja-JP" sz="1800" i="1" dirty="0" smtClean="0"/>
              <a:t>P</a:t>
            </a:r>
            <a:r>
              <a:rPr lang="en-US" altLang="ja-JP" sz="1800" dirty="0" smtClean="0"/>
              <a:t>* in the money market by the quantity theory of money. In the labor market equilibrium, the equilibrium money wage rate </a:t>
            </a:r>
            <a:r>
              <a:rPr lang="en-US" altLang="ja-JP" sz="1800" i="1" dirty="0" smtClean="0"/>
              <a:t>w</a:t>
            </a:r>
            <a:r>
              <a:rPr lang="en-US" altLang="ja-JP" sz="1800" dirty="0" smtClean="0"/>
              <a:t> * is determined.</a:t>
            </a:r>
          </a:p>
          <a:p>
            <a:pPr>
              <a:buNone/>
            </a:pPr>
            <a:r>
              <a:rPr lang="en-US" altLang="ja-JP" sz="1800" dirty="0" smtClean="0"/>
              <a:t>Aggregate demand =(is equal to) aggregate supply in each market, Aggregate demand ≡ (is identical to)aggregate supply in four markets . The </a:t>
            </a:r>
            <a:r>
              <a:rPr lang="en-US" altLang="ja-JP" sz="1800" b="1" dirty="0" err="1" smtClean="0"/>
              <a:t>Walras</a:t>
            </a:r>
            <a:r>
              <a:rPr lang="en-US" altLang="ja-JP" sz="1800" b="1" dirty="0" smtClean="0"/>
              <a:t> law of the macro economy</a:t>
            </a:r>
            <a:r>
              <a:rPr lang="en-US" altLang="ja-JP" sz="1800" dirty="0" smtClean="0"/>
              <a:t>. When the equilibrium is established in any three markets, equilibrium always holds in the remaining one market. Equilibrium condition in bond market is not independent, and can be omitted.</a:t>
            </a:r>
            <a:endParaRPr lang="ja-JP" altLang="ja-JP" sz="18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3568" y="0"/>
            <a:ext cx="7772400" cy="476672"/>
          </a:xfrm>
        </p:spPr>
        <p:txBody>
          <a:bodyPr>
            <a:normAutofit fontScale="90000"/>
          </a:bodyPr>
          <a:lstStyle/>
          <a:p>
            <a:r>
              <a:rPr lang="ja-JP" altLang="ja-JP" sz="2800" b="1" dirty="0" smtClean="0"/>
              <a:t> </a:t>
            </a:r>
            <a:r>
              <a:rPr lang="ja-JP" altLang="ja-JP" sz="2000" b="1" dirty="0" smtClean="0"/>
              <a:t>５</a:t>
            </a:r>
            <a:r>
              <a:rPr lang="en-US" altLang="ja-JP" sz="2000" b="1" dirty="0" smtClean="0"/>
              <a:t>C</a:t>
            </a:r>
            <a:r>
              <a:rPr lang="ja-JP" altLang="ja-JP" sz="2000" b="1" dirty="0" err="1" smtClean="0"/>
              <a:t>．</a:t>
            </a:r>
            <a:r>
              <a:rPr lang="ja-JP" altLang="ja-JP" sz="2000" b="1" dirty="0" smtClean="0"/>
              <a:t>古典派の一般均衡体系</a:t>
            </a:r>
            <a:r>
              <a:rPr lang="ja-JP" altLang="en-US" sz="2000" b="1" dirty="0" smtClean="0"/>
              <a:t>　</a:t>
            </a:r>
            <a:r>
              <a:rPr lang="en-US" altLang="ja-JP" sz="2000" b="1" dirty="0" smtClean="0"/>
              <a:t/>
            </a:r>
            <a:br>
              <a:rPr lang="en-US" altLang="ja-JP" sz="2000" b="1" dirty="0" smtClean="0"/>
            </a:br>
            <a:r>
              <a:rPr lang="en-US" altLang="ja-JP" sz="2000" b="1" dirty="0" smtClean="0"/>
              <a:t>General Equilibrium System of the Classical School</a:t>
            </a:r>
            <a:endParaRPr lang="ja-JP" altLang="ja-JP" sz="2000" dirty="0"/>
          </a:p>
        </p:txBody>
      </p:sp>
      <p:sp>
        <p:nvSpPr>
          <p:cNvPr id="8195" name="Rectangle 3"/>
          <p:cNvSpPr>
            <a:spLocks noGrp="1" noChangeArrowheads="1"/>
          </p:cNvSpPr>
          <p:nvPr>
            <p:ph idx="1"/>
          </p:nvPr>
        </p:nvSpPr>
        <p:spPr>
          <a:xfrm>
            <a:off x="0" y="548680"/>
            <a:ext cx="9144000" cy="6309320"/>
          </a:xfrm>
        </p:spPr>
        <p:txBody>
          <a:bodyPr>
            <a:normAutofit fontScale="92500" lnSpcReduction="20000"/>
          </a:bodyPr>
          <a:lstStyle/>
          <a:p>
            <a:r>
              <a:rPr lang="ja-JP" altLang="ja-JP" sz="1800" dirty="0" smtClean="0"/>
              <a:t>すると古典派の一般均衡体系は、</a:t>
            </a:r>
          </a:p>
          <a:p>
            <a:r>
              <a:rPr lang="ja-JP" altLang="ja-JP" sz="1800" dirty="0" smtClean="0"/>
              <a:t>　　</a:t>
            </a:r>
            <a:r>
              <a:rPr lang="en-US" altLang="ja-JP" sz="1800" i="1" dirty="0" smtClean="0"/>
              <a:t>S</a:t>
            </a:r>
            <a:r>
              <a:rPr lang="en-US" altLang="ja-JP" sz="1800" dirty="0" smtClean="0"/>
              <a:t>(</a:t>
            </a:r>
            <a:r>
              <a:rPr lang="en-US" altLang="ja-JP" sz="1800" i="1" dirty="0" smtClean="0"/>
              <a:t>Y, </a:t>
            </a:r>
            <a:r>
              <a:rPr lang="en-US" altLang="ja-JP" sz="1800" i="1" dirty="0" err="1" smtClean="0"/>
              <a:t>i</a:t>
            </a:r>
            <a:r>
              <a:rPr lang="en-US" altLang="ja-JP" sz="1800" dirty="0" smtClean="0"/>
              <a:t>)</a:t>
            </a:r>
            <a:r>
              <a:rPr lang="ja-JP" altLang="ja-JP" sz="1800" i="1" dirty="0" smtClean="0"/>
              <a:t>＝</a:t>
            </a:r>
            <a:r>
              <a:rPr lang="en-US" altLang="ja-JP" sz="1800" i="1" dirty="0" smtClean="0"/>
              <a:t>I</a:t>
            </a:r>
            <a:r>
              <a:rPr lang="en-US" altLang="ja-JP" sz="1800" dirty="0" smtClean="0"/>
              <a:t>(</a:t>
            </a:r>
            <a:r>
              <a:rPr lang="en-US" altLang="ja-JP" sz="1800" i="1" dirty="0" smtClean="0"/>
              <a:t>Y, </a:t>
            </a:r>
            <a:r>
              <a:rPr lang="en-US" altLang="ja-JP" sz="1800" i="1" dirty="0" err="1" smtClean="0"/>
              <a:t>i</a:t>
            </a:r>
            <a:r>
              <a:rPr lang="en-US" altLang="ja-JP" sz="1800" dirty="0" smtClean="0"/>
              <a:t>)</a:t>
            </a:r>
            <a:endParaRPr lang="ja-JP" altLang="ja-JP" sz="1800" dirty="0" smtClean="0"/>
          </a:p>
          <a:p>
            <a:r>
              <a:rPr lang="ja-JP" altLang="ja-JP" sz="1800" i="1" dirty="0" smtClean="0"/>
              <a:t>　　</a:t>
            </a:r>
            <a:r>
              <a:rPr lang="en-US" altLang="ja-JP" sz="1800" i="1" dirty="0" smtClean="0"/>
              <a:t>M</a:t>
            </a:r>
            <a:r>
              <a:rPr lang="en-US" altLang="ja-JP" sz="1800" dirty="0" smtClean="0"/>
              <a:t>/</a:t>
            </a:r>
            <a:r>
              <a:rPr lang="en-US" altLang="ja-JP" sz="1800" i="1" dirty="0" smtClean="0"/>
              <a:t>P</a:t>
            </a:r>
            <a:r>
              <a:rPr lang="ja-JP" altLang="ja-JP" sz="1800" i="1" dirty="0" smtClean="0"/>
              <a:t>＝</a:t>
            </a:r>
            <a:r>
              <a:rPr lang="en-US" altLang="ja-JP" sz="1800" i="1" dirty="0" err="1" smtClean="0"/>
              <a:t>kY</a:t>
            </a:r>
            <a:endParaRPr lang="ja-JP" altLang="ja-JP" sz="1800" i="1" dirty="0" smtClean="0"/>
          </a:p>
          <a:p>
            <a:r>
              <a:rPr lang="ja-JP" altLang="ja-JP" sz="1800" i="1" dirty="0" smtClean="0"/>
              <a:t>　　</a:t>
            </a:r>
            <a:r>
              <a:rPr lang="en-US" altLang="ja-JP" sz="1800" i="1" dirty="0" smtClean="0"/>
              <a:t>Y</a:t>
            </a:r>
            <a:r>
              <a:rPr lang="ja-JP" altLang="ja-JP" sz="1800" i="1" dirty="0" smtClean="0"/>
              <a:t>＝</a:t>
            </a:r>
            <a:r>
              <a:rPr lang="en-US" altLang="ja-JP" sz="1800" i="1" dirty="0" smtClean="0"/>
              <a:t>F</a:t>
            </a:r>
            <a:r>
              <a:rPr lang="en-US" altLang="ja-JP" sz="1800" dirty="0" smtClean="0"/>
              <a:t>(</a:t>
            </a:r>
            <a:r>
              <a:rPr lang="en-US" altLang="ja-JP" sz="1800" i="1" dirty="0" smtClean="0"/>
              <a:t>N</a:t>
            </a:r>
            <a:r>
              <a:rPr lang="en-US" altLang="ja-JP" sz="1800" dirty="0" smtClean="0"/>
              <a:t>)</a:t>
            </a:r>
            <a:endParaRPr lang="ja-JP" altLang="ja-JP" sz="1800" dirty="0" smtClean="0"/>
          </a:p>
          <a:p>
            <a:r>
              <a:rPr lang="ja-JP" altLang="ja-JP" sz="1800" i="1" dirty="0" smtClean="0"/>
              <a:t>　　</a:t>
            </a:r>
            <a:r>
              <a:rPr lang="en-US" altLang="ja-JP" sz="1800" i="1" dirty="0" smtClean="0"/>
              <a:t>w</a:t>
            </a:r>
            <a:r>
              <a:rPr lang="en-US" altLang="ja-JP" sz="1800" dirty="0" smtClean="0"/>
              <a:t>/</a:t>
            </a:r>
            <a:r>
              <a:rPr lang="en-US" altLang="ja-JP" sz="1800" i="1" dirty="0" smtClean="0"/>
              <a:t>P</a:t>
            </a:r>
            <a:r>
              <a:rPr lang="ja-JP" altLang="ja-JP" sz="1800" i="1" dirty="0" smtClean="0"/>
              <a:t>＝</a:t>
            </a:r>
            <a:r>
              <a:rPr lang="en-US" altLang="ja-JP" sz="1800" i="1" dirty="0" smtClean="0"/>
              <a:t>F’</a:t>
            </a:r>
            <a:r>
              <a:rPr lang="en-US" altLang="ja-JP" sz="1800" dirty="0" smtClean="0"/>
              <a:t>(</a:t>
            </a:r>
            <a:r>
              <a:rPr lang="en-US" altLang="ja-JP" sz="1800" i="1" dirty="0" smtClean="0"/>
              <a:t>N</a:t>
            </a:r>
            <a:r>
              <a:rPr lang="en-US" altLang="ja-JP" sz="1800" dirty="0" smtClean="0"/>
              <a:t>)</a:t>
            </a:r>
            <a:endParaRPr lang="ja-JP" altLang="ja-JP" sz="1800" dirty="0" smtClean="0"/>
          </a:p>
          <a:p>
            <a:r>
              <a:rPr lang="ja-JP" altLang="ja-JP" sz="1800" i="1" dirty="0" smtClean="0"/>
              <a:t>　　</a:t>
            </a:r>
            <a:r>
              <a:rPr lang="en-US" altLang="ja-JP" sz="1800" i="1" dirty="0" smtClean="0"/>
              <a:t>w</a:t>
            </a:r>
            <a:r>
              <a:rPr lang="en-US" altLang="ja-JP" sz="1800" dirty="0" smtClean="0"/>
              <a:t>/</a:t>
            </a:r>
            <a:r>
              <a:rPr lang="en-US" altLang="ja-JP" sz="1800" i="1" dirty="0" smtClean="0"/>
              <a:t>P</a:t>
            </a:r>
            <a:r>
              <a:rPr lang="ja-JP" altLang="ja-JP" sz="1800" i="1" dirty="0" smtClean="0"/>
              <a:t>＝</a:t>
            </a:r>
            <a:r>
              <a:rPr lang="en-US" altLang="ja-JP" sz="1800" i="1" dirty="0" smtClean="0"/>
              <a:t>H’</a:t>
            </a:r>
            <a:r>
              <a:rPr lang="en-US" altLang="ja-JP" sz="1800" dirty="0" smtClean="0"/>
              <a:t>(</a:t>
            </a:r>
            <a:r>
              <a:rPr lang="en-US" altLang="ja-JP" sz="1800" i="1" dirty="0" smtClean="0"/>
              <a:t>N</a:t>
            </a:r>
            <a:r>
              <a:rPr lang="en-US" altLang="ja-JP" sz="1800" dirty="0" smtClean="0"/>
              <a:t>)</a:t>
            </a:r>
            <a:r>
              <a:rPr lang="ja-JP" altLang="ja-JP" sz="1800" dirty="0" smtClean="0"/>
              <a:t>　</a:t>
            </a:r>
          </a:p>
          <a:p>
            <a:r>
              <a:rPr lang="en-US" altLang="ja-JP" sz="1800" dirty="0" smtClean="0"/>
              <a:t>5</a:t>
            </a:r>
            <a:r>
              <a:rPr lang="ja-JP" altLang="ja-JP" sz="1800" dirty="0" smtClean="0"/>
              <a:t>本の独立な方程式、国民所得</a:t>
            </a:r>
            <a:r>
              <a:rPr lang="en-US" altLang="ja-JP" sz="1800" i="1" dirty="0" smtClean="0"/>
              <a:t>Y</a:t>
            </a:r>
            <a:r>
              <a:rPr lang="ja-JP" altLang="ja-JP" sz="1800" dirty="0" err="1" smtClean="0"/>
              <a:t>、</a:t>
            </a:r>
            <a:r>
              <a:rPr lang="ja-JP" altLang="ja-JP" sz="1800" dirty="0" smtClean="0"/>
              <a:t>利子率</a:t>
            </a:r>
            <a:r>
              <a:rPr lang="en-US" altLang="ja-JP" sz="1800" i="1" dirty="0" err="1" smtClean="0"/>
              <a:t>i</a:t>
            </a:r>
            <a:r>
              <a:rPr lang="ja-JP" altLang="ja-JP" sz="1800" dirty="0" err="1" smtClean="0"/>
              <a:t>、</a:t>
            </a:r>
            <a:r>
              <a:rPr lang="ja-JP" altLang="ja-JP" sz="1800" dirty="0" smtClean="0"/>
              <a:t>物価</a:t>
            </a:r>
            <a:r>
              <a:rPr lang="en-US" altLang="ja-JP" sz="1800" i="1" dirty="0" smtClean="0"/>
              <a:t>P</a:t>
            </a:r>
            <a:r>
              <a:rPr lang="ja-JP" altLang="ja-JP" sz="1800" dirty="0" err="1" smtClean="0"/>
              <a:t>、</a:t>
            </a:r>
            <a:r>
              <a:rPr lang="ja-JP" altLang="ja-JP" sz="1800" dirty="0" smtClean="0"/>
              <a:t>賃金率</a:t>
            </a:r>
            <a:r>
              <a:rPr lang="en-US" altLang="ja-JP" sz="1800" i="1" dirty="0" smtClean="0"/>
              <a:t>w</a:t>
            </a:r>
            <a:r>
              <a:rPr lang="ja-JP" altLang="ja-JP" sz="1800" dirty="0" err="1" smtClean="0"/>
              <a:t>、</a:t>
            </a:r>
            <a:r>
              <a:rPr lang="ja-JP" altLang="ja-JP" sz="1800" dirty="0" smtClean="0"/>
              <a:t>雇用量</a:t>
            </a:r>
            <a:r>
              <a:rPr lang="en-US" altLang="ja-JP" sz="1800" i="1" dirty="0" smtClean="0"/>
              <a:t>N</a:t>
            </a:r>
            <a:r>
              <a:rPr lang="ja-JP" altLang="ja-JP" sz="1800" dirty="0" smtClean="0"/>
              <a:t>の</a:t>
            </a:r>
            <a:r>
              <a:rPr lang="en-US" altLang="ja-JP" sz="1800" dirty="0" smtClean="0"/>
              <a:t>5</a:t>
            </a:r>
            <a:r>
              <a:rPr lang="ja-JP" altLang="ja-JP" sz="1800" dirty="0" err="1" smtClean="0"/>
              <a:t>つの</a:t>
            </a:r>
            <a:r>
              <a:rPr lang="ja-JP" altLang="ja-JP" sz="1800" dirty="0" smtClean="0"/>
              <a:t>未知数を均衡解として決定</a:t>
            </a:r>
          </a:p>
          <a:p>
            <a:r>
              <a:rPr lang="ja-JP" altLang="ja-JP" sz="1800" dirty="0" smtClean="0"/>
              <a:t>価格変数の物価</a:t>
            </a:r>
            <a:r>
              <a:rPr lang="en-US" altLang="ja-JP" sz="1800" i="1" dirty="0" smtClean="0"/>
              <a:t>P</a:t>
            </a:r>
            <a:r>
              <a:rPr lang="ja-JP" altLang="ja-JP" sz="1800" dirty="0" err="1" smtClean="0"/>
              <a:t>、</a:t>
            </a:r>
            <a:r>
              <a:rPr lang="ja-JP" altLang="ja-JP" sz="1800" dirty="0" smtClean="0"/>
              <a:t>利子率</a:t>
            </a:r>
            <a:r>
              <a:rPr lang="en-US" altLang="ja-JP" sz="1800" i="1" dirty="0" err="1" smtClean="0"/>
              <a:t>i</a:t>
            </a:r>
            <a:r>
              <a:rPr lang="ja-JP" altLang="ja-JP" sz="1800" dirty="0" err="1" smtClean="0"/>
              <a:t>、</a:t>
            </a:r>
            <a:r>
              <a:rPr lang="ja-JP" altLang="ja-JP" sz="1800" dirty="0" smtClean="0"/>
              <a:t>貨幣賃金率</a:t>
            </a:r>
            <a:r>
              <a:rPr lang="en-US" altLang="ja-JP" sz="1800" i="1" dirty="0" smtClean="0"/>
              <a:t>w</a:t>
            </a:r>
            <a:r>
              <a:rPr lang="ja-JP" altLang="ja-JP" sz="1800" dirty="0" smtClean="0"/>
              <a:t>はすべて伸縮的に変動し、ワルラス的な価格調整機構が作用する結果、すべての市場で需給不一致は清算されて、主体的均衡を満たす</a:t>
            </a:r>
            <a:r>
              <a:rPr lang="ja-JP" altLang="ja-JP" sz="1800" b="1" dirty="0" smtClean="0"/>
              <a:t>一般均衡</a:t>
            </a:r>
            <a:r>
              <a:rPr lang="ja-JP" altLang="ja-JP" sz="1800" dirty="0" smtClean="0"/>
              <a:t>（</a:t>
            </a:r>
            <a:r>
              <a:rPr lang="en-US" altLang="ja-JP" sz="1800" dirty="0" smtClean="0"/>
              <a:t>general equilibrium</a:t>
            </a:r>
            <a:r>
              <a:rPr lang="ja-JP" altLang="ja-JP" sz="1800" dirty="0" smtClean="0"/>
              <a:t>）が成立。労働市場では完全雇用均衡が成立。</a:t>
            </a:r>
            <a:endParaRPr lang="en-US" altLang="ja-JP" sz="1800" dirty="0" smtClean="0"/>
          </a:p>
          <a:p>
            <a:pPr>
              <a:buNone/>
            </a:pPr>
            <a:endParaRPr lang="en-US" altLang="ja-JP" sz="1800" dirty="0" smtClean="0"/>
          </a:p>
          <a:p>
            <a:pPr>
              <a:buNone/>
            </a:pPr>
            <a:r>
              <a:rPr lang="en-US" altLang="ja-JP" sz="1800" dirty="0" smtClean="0"/>
              <a:t>Then, the classical general equilibrium system is expressed as,</a:t>
            </a:r>
            <a:br>
              <a:rPr lang="en-US" altLang="ja-JP" sz="1800" dirty="0" smtClean="0"/>
            </a:br>
            <a:r>
              <a:rPr lang="en-US" altLang="ja-JP" sz="1800" dirty="0" smtClean="0"/>
              <a:t>     </a:t>
            </a:r>
            <a:r>
              <a:rPr lang="en-US" altLang="ja-JP" sz="1800" i="1" dirty="0" smtClean="0"/>
              <a:t>S</a:t>
            </a:r>
            <a:r>
              <a:rPr lang="en-US" altLang="ja-JP" sz="1800" dirty="0" smtClean="0"/>
              <a:t>(</a:t>
            </a:r>
            <a:r>
              <a:rPr lang="en-US" altLang="ja-JP" sz="1800" i="1" dirty="0" smtClean="0"/>
              <a:t>Y, </a:t>
            </a:r>
            <a:r>
              <a:rPr lang="en-US" altLang="ja-JP" sz="1800" i="1" dirty="0" err="1" smtClean="0"/>
              <a:t>i</a:t>
            </a:r>
            <a:r>
              <a:rPr lang="en-US" altLang="ja-JP" sz="1800" dirty="0" smtClean="0"/>
              <a:t>)</a:t>
            </a:r>
            <a:r>
              <a:rPr lang="ja-JP" altLang="ja-JP" sz="1800" i="1" dirty="0" smtClean="0"/>
              <a:t>＝</a:t>
            </a:r>
            <a:r>
              <a:rPr lang="en-US" altLang="ja-JP" sz="1800" i="1" dirty="0" smtClean="0"/>
              <a:t>I</a:t>
            </a:r>
            <a:r>
              <a:rPr lang="en-US" altLang="ja-JP" sz="1800" dirty="0" smtClean="0"/>
              <a:t>(</a:t>
            </a:r>
            <a:r>
              <a:rPr lang="en-US" altLang="ja-JP" sz="1800" i="1" dirty="0" smtClean="0"/>
              <a:t>Y, </a:t>
            </a:r>
            <a:r>
              <a:rPr lang="en-US" altLang="ja-JP" sz="1800" i="1" dirty="0" err="1" smtClean="0"/>
              <a:t>i</a:t>
            </a:r>
            <a:r>
              <a:rPr lang="en-US" altLang="ja-JP" sz="1800" dirty="0" smtClean="0"/>
              <a:t>)</a:t>
            </a:r>
            <a:endParaRPr lang="ja-JP" altLang="ja-JP" sz="1800" dirty="0" smtClean="0"/>
          </a:p>
          <a:p>
            <a:r>
              <a:rPr lang="ja-JP" altLang="ja-JP" sz="1800" i="1" dirty="0" smtClean="0"/>
              <a:t>　　</a:t>
            </a:r>
            <a:r>
              <a:rPr lang="en-US" altLang="ja-JP" sz="1800" i="1" dirty="0" smtClean="0"/>
              <a:t>M</a:t>
            </a:r>
            <a:r>
              <a:rPr lang="en-US" altLang="ja-JP" sz="1800" dirty="0" smtClean="0"/>
              <a:t>/</a:t>
            </a:r>
            <a:r>
              <a:rPr lang="en-US" altLang="ja-JP" sz="1800" i="1" dirty="0" smtClean="0"/>
              <a:t>P</a:t>
            </a:r>
            <a:r>
              <a:rPr lang="ja-JP" altLang="ja-JP" sz="1800" i="1" dirty="0" smtClean="0"/>
              <a:t>＝</a:t>
            </a:r>
            <a:r>
              <a:rPr lang="en-US" altLang="ja-JP" sz="1800" i="1" dirty="0" err="1" smtClean="0"/>
              <a:t>kY</a:t>
            </a:r>
            <a:endParaRPr lang="ja-JP" altLang="ja-JP" sz="1800" i="1" dirty="0" smtClean="0"/>
          </a:p>
          <a:p>
            <a:r>
              <a:rPr lang="ja-JP" altLang="ja-JP" sz="1800" i="1" dirty="0" smtClean="0"/>
              <a:t>　　</a:t>
            </a:r>
            <a:r>
              <a:rPr lang="en-US" altLang="ja-JP" sz="1800" i="1" dirty="0" smtClean="0"/>
              <a:t>Y</a:t>
            </a:r>
            <a:r>
              <a:rPr lang="ja-JP" altLang="ja-JP" sz="1800" i="1" dirty="0" smtClean="0"/>
              <a:t>＝</a:t>
            </a:r>
            <a:r>
              <a:rPr lang="en-US" altLang="ja-JP" sz="1800" i="1" dirty="0" smtClean="0"/>
              <a:t>F</a:t>
            </a:r>
            <a:r>
              <a:rPr lang="en-US" altLang="ja-JP" sz="1800" dirty="0" smtClean="0"/>
              <a:t>(</a:t>
            </a:r>
            <a:r>
              <a:rPr lang="en-US" altLang="ja-JP" sz="1800" i="1" dirty="0" smtClean="0"/>
              <a:t>N</a:t>
            </a:r>
            <a:r>
              <a:rPr lang="en-US" altLang="ja-JP" sz="1800" dirty="0" smtClean="0"/>
              <a:t>)</a:t>
            </a:r>
            <a:endParaRPr lang="ja-JP" altLang="ja-JP" sz="1800" dirty="0" smtClean="0"/>
          </a:p>
          <a:p>
            <a:r>
              <a:rPr lang="ja-JP" altLang="ja-JP" sz="1800" i="1" dirty="0" smtClean="0"/>
              <a:t>　　</a:t>
            </a:r>
            <a:r>
              <a:rPr lang="en-US" altLang="ja-JP" sz="1800" i="1" dirty="0" smtClean="0"/>
              <a:t>w</a:t>
            </a:r>
            <a:r>
              <a:rPr lang="en-US" altLang="ja-JP" sz="1800" dirty="0" smtClean="0"/>
              <a:t>/</a:t>
            </a:r>
            <a:r>
              <a:rPr lang="en-US" altLang="ja-JP" sz="1800" i="1" dirty="0" smtClean="0"/>
              <a:t>P</a:t>
            </a:r>
            <a:r>
              <a:rPr lang="ja-JP" altLang="ja-JP" sz="1800" i="1" dirty="0" smtClean="0"/>
              <a:t>＝</a:t>
            </a:r>
            <a:r>
              <a:rPr lang="en-US" altLang="ja-JP" sz="1800" i="1" dirty="0" smtClean="0"/>
              <a:t>F’</a:t>
            </a:r>
            <a:r>
              <a:rPr lang="en-US" altLang="ja-JP" sz="1800" dirty="0" smtClean="0"/>
              <a:t>(</a:t>
            </a:r>
            <a:r>
              <a:rPr lang="en-US" altLang="ja-JP" sz="1800" i="1" dirty="0" smtClean="0"/>
              <a:t>N</a:t>
            </a:r>
            <a:r>
              <a:rPr lang="en-US" altLang="ja-JP" sz="1800" dirty="0" smtClean="0"/>
              <a:t>)</a:t>
            </a:r>
            <a:endParaRPr lang="ja-JP" altLang="ja-JP" sz="1800" dirty="0" smtClean="0"/>
          </a:p>
          <a:p>
            <a:r>
              <a:rPr lang="ja-JP" altLang="ja-JP" sz="1800" i="1" dirty="0" smtClean="0"/>
              <a:t>　　</a:t>
            </a:r>
            <a:r>
              <a:rPr lang="en-US" altLang="ja-JP" sz="1800" i="1" dirty="0" smtClean="0"/>
              <a:t>w</a:t>
            </a:r>
            <a:r>
              <a:rPr lang="en-US" altLang="ja-JP" sz="1800" dirty="0" smtClean="0"/>
              <a:t>/</a:t>
            </a:r>
            <a:r>
              <a:rPr lang="en-US" altLang="ja-JP" sz="1800" i="1" dirty="0" smtClean="0"/>
              <a:t>P</a:t>
            </a:r>
            <a:r>
              <a:rPr lang="ja-JP" altLang="ja-JP" sz="1800" i="1" dirty="0" smtClean="0"/>
              <a:t>＝</a:t>
            </a:r>
            <a:r>
              <a:rPr lang="en-US" altLang="ja-JP" sz="1800" i="1" dirty="0" smtClean="0"/>
              <a:t>H’</a:t>
            </a:r>
            <a:r>
              <a:rPr lang="en-US" altLang="ja-JP" sz="1800" dirty="0" smtClean="0"/>
              <a:t>(</a:t>
            </a:r>
            <a:r>
              <a:rPr lang="en-US" altLang="ja-JP" sz="1800" i="1" dirty="0" smtClean="0"/>
              <a:t>N</a:t>
            </a:r>
            <a:r>
              <a:rPr lang="en-US" altLang="ja-JP" sz="1800" dirty="0" smtClean="0"/>
              <a:t>)</a:t>
            </a:r>
            <a:r>
              <a:rPr lang="ja-JP" altLang="ja-JP" sz="1800" dirty="0" smtClean="0"/>
              <a:t>　</a:t>
            </a:r>
          </a:p>
          <a:p>
            <a:pPr>
              <a:buNone/>
            </a:pPr>
            <a:r>
              <a:rPr lang="en-US" altLang="ja-JP" sz="1800" dirty="0" smtClean="0"/>
              <a:t>Five independent equations can determine five unknowns; national income </a:t>
            </a:r>
            <a:r>
              <a:rPr lang="en-US" altLang="ja-JP" sz="1800" i="1" dirty="0" smtClean="0"/>
              <a:t>Y</a:t>
            </a:r>
            <a:r>
              <a:rPr lang="en-US" altLang="ja-JP" sz="1800" dirty="0" smtClean="0"/>
              <a:t>, interest rate </a:t>
            </a:r>
            <a:r>
              <a:rPr lang="en-US" altLang="ja-JP" sz="1800" i="1" dirty="0" err="1" smtClean="0"/>
              <a:t>i</a:t>
            </a:r>
            <a:r>
              <a:rPr lang="en-US" altLang="ja-JP" sz="1800" dirty="0" smtClean="0"/>
              <a:t>, prices </a:t>
            </a:r>
            <a:r>
              <a:rPr lang="en-US" altLang="ja-JP" sz="1800" i="1" dirty="0" smtClean="0"/>
              <a:t>P</a:t>
            </a:r>
            <a:r>
              <a:rPr lang="en-US" altLang="ja-JP" sz="1800" dirty="0" smtClean="0"/>
              <a:t>, wage rate w, employment amount </a:t>
            </a:r>
            <a:r>
              <a:rPr lang="en-US" altLang="ja-JP" sz="1800" i="1" dirty="0" smtClean="0"/>
              <a:t>N</a:t>
            </a:r>
            <a:r>
              <a:rPr lang="en-US" altLang="ja-JP" sz="1800" dirty="0" smtClean="0"/>
              <a:t> as equilibrium solutions.</a:t>
            </a:r>
          </a:p>
          <a:p>
            <a:pPr>
              <a:buNone/>
            </a:pPr>
            <a:r>
              <a:rPr lang="en-US" altLang="ja-JP" sz="1800" dirty="0" smtClean="0"/>
              <a:t>Price variables such as prices </a:t>
            </a:r>
            <a:r>
              <a:rPr lang="en-US" altLang="ja-JP" sz="1800" i="1" dirty="0" smtClean="0"/>
              <a:t>P</a:t>
            </a:r>
            <a:r>
              <a:rPr lang="en-US" altLang="ja-JP" sz="1800" dirty="0" smtClean="0"/>
              <a:t>, interest rate </a:t>
            </a:r>
            <a:r>
              <a:rPr lang="en-US" altLang="ja-JP" sz="1800" i="1" dirty="0" err="1" smtClean="0"/>
              <a:t>i</a:t>
            </a:r>
            <a:r>
              <a:rPr lang="en-US" altLang="ja-JP" sz="1800" dirty="0" smtClean="0"/>
              <a:t>, money wage rate </a:t>
            </a:r>
            <a:r>
              <a:rPr lang="en-US" altLang="ja-JP" sz="1800" i="1" dirty="0" smtClean="0"/>
              <a:t>w</a:t>
            </a:r>
            <a:r>
              <a:rPr lang="en-US" altLang="ja-JP" sz="1800" dirty="0" smtClean="0"/>
              <a:t> all fluctuate flexibly, and as a result that the </a:t>
            </a:r>
            <a:r>
              <a:rPr lang="en-US" altLang="ja-JP" sz="1800" b="1" dirty="0" err="1" smtClean="0"/>
              <a:t>Walrasian</a:t>
            </a:r>
            <a:r>
              <a:rPr lang="en-US" altLang="ja-JP" sz="1800" b="1" dirty="0" smtClean="0"/>
              <a:t> price adjustment mechanism</a:t>
            </a:r>
            <a:r>
              <a:rPr lang="en-US" altLang="ja-JP" sz="1800" dirty="0" smtClean="0"/>
              <a:t> acts, any imbalances between the supply and demand are cleared in all markets, and the general equilibrium which satisfies the subjective equilibrium is established. </a:t>
            </a:r>
            <a:r>
              <a:rPr lang="ja-JP" altLang="en-US" sz="1800" dirty="0" smtClean="0"/>
              <a:t>＝</a:t>
            </a:r>
            <a:r>
              <a:rPr lang="en-US" altLang="ja-JP" sz="1800" dirty="0" smtClean="0"/>
              <a:t> </a:t>
            </a:r>
            <a:r>
              <a:rPr lang="en-US" altLang="ja-JP" sz="1800" b="1" dirty="0" smtClean="0"/>
              <a:t>general equilibrium</a:t>
            </a:r>
            <a:r>
              <a:rPr lang="en-US" altLang="ja-JP" sz="1800" dirty="0" smtClean="0"/>
              <a:t>. In the labor market full employment equilibrium is established.</a:t>
            </a:r>
            <a:endParaRPr lang="ja-JP" altLang="ja-JP"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
            <a:ext cx="8062664" cy="548679"/>
          </a:xfrm>
        </p:spPr>
        <p:txBody>
          <a:bodyPr>
            <a:normAutofit fontScale="90000"/>
          </a:bodyPr>
          <a:lstStyle/>
          <a:p>
            <a:r>
              <a:rPr lang="ja-JP" altLang="ja-JP" sz="2000" b="1" dirty="0" smtClean="0"/>
              <a:t>６．ケインズの一般均衡体系</a:t>
            </a:r>
            <a:r>
              <a:rPr lang="en-US" altLang="ja-JP" sz="2000" b="1" dirty="0" smtClean="0"/>
              <a:t> </a:t>
            </a:r>
            <a:br>
              <a:rPr lang="en-US" altLang="ja-JP" sz="2000" b="1" dirty="0" smtClean="0"/>
            </a:br>
            <a:r>
              <a:rPr lang="en-US" altLang="ja-JP" sz="2000" b="1" dirty="0" smtClean="0"/>
              <a:t>Keynesian General Equilibrium System</a:t>
            </a:r>
            <a:endParaRPr lang="ja-JP" altLang="ja-JP" sz="2000" dirty="0"/>
          </a:p>
        </p:txBody>
      </p:sp>
      <p:sp>
        <p:nvSpPr>
          <p:cNvPr id="9219" name="Rectangle 3"/>
          <p:cNvSpPr>
            <a:spLocks noGrp="1" noChangeArrowheads="1"/>
          </p:cNvSpPr>
          <p:nvPr>
            <p:ph idx="1"/>
          </p:nvPr>
        </p:nvSpPr>
        <p:spPr>
          <a:xfrm>
            <a:off x="0" y="548680"/>
            <a:ext cx="9144000" cy="6309320"/>
          </a:xfrm>
        </p:spPr>
        <p:txBody>
          <a:bodyPr>
            <a:normAutofit lnSpcReduction="10000"/>
          </a:bodyPr>
          <a:lstStyle/>
          <a:p>
            <a:r>
              <a:rPr lang="ja-JP" altLang="ja-JP" sz="1800" dirty="0" smtClean="0"/>
              <a:t>マクロの市場は生産物市場、貨幣市場、債券市場、労働市場の</a:t>
            </a:r>
            <a:r>
              <a:rPr lang="en-US" altLang="ja-JP" sz="1800" dirty="0" smtClean="0"/>
              <a:t>4</a:t>
            </a:r>
            <a:r>
              <a:rPr lang="ja-JP" altLang="ja-JP" sz="1800" dirty="0" err="1" smtClean="0"/>
              <a:t>つに</a:t>
            </a:r>
            <a:r>
              <a:rPr lang="ja-JP" altLang="ja-JP" sz="1800" dirty="0" smtClean="0"/>
              <a:t>大別</a:t>
            </a:r>
          </a:p>
          <a:p>
            <a:r>
              <a:rPr lang="ja-JP" altLang="ja-JP" sz="1800" dirty="0" smtClean="0"/>
              <a:t>先ず生産物市場では、古典派と同様に均衡は次式</a:t>
            </a:r>
          </a:p>
          <a:p>
            <a:r>
              <a:rPr lang="ja-JP" altLang="ja-JP" sz="1800" dirty="0" smtClean="0"/>
              <a:t>　　</a:t>
            </a:r>
            <a:r>
              <a:rPr lang="en-US" altLang="ja-JP" sz="1800" i="1" dirty="0" smtClean="0"/>
              <a:t>AD</a:t>
            </a:r>
            <a:r>
              <a:rPr lang="ja-JP" altLang="ja-JP" sz="1800" dirty="0" smtClean="0"/>
              <a:t>＝</a:t>
            </a:r>
            <a:r>
              <a:rPr lang="en-US" altLang="ja-JP" sz="1800" i="1" dirty="0" smtClean="0"/>
              <a:t>C</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a:t>
            </a:r>
            <a:r>
              <a:rPr lang="ja-JP" altLang="ja-JP" sz="1800" dirty="0" smtClean="0"/>
              <a:t>＋</a:t>
            </a:r>
            <a:r>
              <a:rPr lang="en-US" altLang="ja-JP" sz="1800" i="1" dirty="0" smtClean="0"/>
              <a:t>I </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a:t>
            </a:r>
            <a:r>
              <a:rPr lang="ja-JP" altLang="ja-JP" sz="1800" dirty="0" smtClean="0"/>
              <a:t>＝</a:t>
            </a:r>
            <a:r>
              <a:rPr lang="en-US" altLang="ja-JP" sz="1800" i="1" dirty="0" smtClean="0"/>
              <a:t>AS</a:t>
            </a:r>
            <a:r>
              <a:rPr lang="ja-JP" altLang="ja-JP" sz="1800" dirty="0" smtClean="0"/>
              <a:t>＝</a:t>
            </a:r>
            <a:r>
              <a:rPr lang="en-US" altLang="ja-JP" sz="1800" i="1" dirty="0" smtClean="0"/>
              <a:t>Y</a:t>
            </a:r>
            <a:endParaRPr lang="ja-JP" altLang="ja-JP" sz="1800" i="1" dirty="0" smtClean="0"/>
          </a:p>
          <a:p>
            <a:r>
              <a:rPr lang="ja-JP" altLang="ja-JP" sz="1800" dirty="0" smtClean="0"/>
              <a:t>貯蓄</a:t>
            </a:r>
            <a:r>
              <a:rPr lang="en-US" altLang="ja-JP" sz="1800" i="1" dirty="0" smtClean="0"/>
              <a:t>S</a:t>
            </a:r>
            <a:r>
              <a:rPr lang="ja-JP" altLang="ja-JP" sz="1800" dirty="0" smtClean="0"/>
              <a:t>と投資</a:t>
            </a:r>
            <a:r>
              <a:rPr lang="en-US" altLang="ja-JP" sz="1800" i="1" dirty="0" smtClean="0"/>
              <a:t>I</a:t>
            </a:r>
            <a:r>
              <a:rPr lang="ja-JP" altLang="ja-JP" sz="1800" dirty="0" err="1" smtClean="0"/>
              <a:t>も均</a:t>
            </a:r>
            <a:r>
              <a:rPr lang="ja-JP" altLang="ja-JP" sz="1800" dirty="0" smtClean="0"/>
              <a:t>等するから、次式で表しても同値</a:t>
            </a:r>
          </a:p>
          <a:p>
            <a:r>
              <a:rPr lang="ja-JP" altLang="ja-JP" sz="1800" dirty="0" smtClean="0"/>
              <a:t>　　</a:t>
            </a:r>
            <a:r>
              <a:rPr lang="en-US" altLang="ja-JP" sz="1800" i="1" dirty="0" smtClean="0"/>
              <a:t> S </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 </a:t>
            </a:r>
            <a:r>
              <a:rPr lang="ja-JP" altLang="ja-JP" sz="1800" dirty="0" smtClean="0"/>
              <a:t>＝</a:t>
            </a:r>
            <a:r>
              <a:rPr lang="en-US" altLang="ja-JP" sz="1800" i="1" dirty="0" smtClean="0"/>
              <a:t> I </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       </a:t>
            </a:r>
            <a:r>
              <a:rPr lang="ja-JP" altLang="ja-JP" sz="1800" dirty="0" smtClean="0"/>
              <a:t>…ヒックスにより</a:t>
            </a:r>
            <a:r>
              <a:rPr lang="en-US" altLang="ja-JP" sz="1800" dirty="0" smtClean="0"/>
              <a:t>IS</a:t>
            </a:r>
            <a:r>
              <a:rPr lang="ja-JP" altLang="ja-JP" sz="1800" dirty="0" smtClean="0"/>
              <a:t>曲線</a:t>
            </a:r>
          </a:p>
          <a:p>
            <a:r>
              <a:rPr lang="ja-JP" altLang="ja-JP" sz="1800" dirty="0" smtClean="0"/>
              <a:t>貨幣市場の需給均衡は、流動性選好説</a:t>
            </a:r>
          </a:p>
          <a:p>
            <a:r>
              <a:rPr lang="ja-JP" altLang="ja-JP" sz="1800" dirty="0" smtClean="0"/>
              <a:t>　　</a:t>
            </a:r>
            <a:r>
              <a:rPr lang="en-US" altLang="ja-JP" sz="1800" i="1" dirty="0" smtClean="0"/>
              <a:t>M</a:t>
            </a:r>
            <a:r>
              <a:rPr lang="en-US" altLang="ja-JP" sz="1800" dirty="0" smtClean="0"/>
              <a:t>/</a:t>
            </a:r>
            <a:r>
              <a:rPr lang="en-US" altLang="ja-JP" sz="1800" i="1" dirty="0" smtClean="0"/>
              <a:t>P</a:t>
            </a:r>
            <a:r>
              <a:rPr lang="ja-JP" altLang="ja-JP" sz="1800" dirty="0" smtClean="0"/>
              <a:t>＝</a:t>
            </a:r>
            <a:r>
              <a:rPr lang="en-US" altLang="ja-JP" sz="1800" i="1" dirty="0" err="1" smtClean="0"/>
              <a:t>kY</a:t>
            </a:r>
            <a:r>
              <a:rPr lang="ja-JP" altLang="ja-JP" sz="1800" dirty="0" smtClean="0"/>
              <a:t>＋</a:t>
            </a:r>
            <a:r>
              <a:rPr lang="en-US" altLang="ja-JP" sz="1800" i="1" dirty="0" smtClean="0"/>
              <a:t>L</a:t>
            </a:r>
            <a:r>
              <a:rPr lang="en-US" altLang="ja-JP" sz="1800" dirty="0" smtClean="0"/>
              <a:t>(</a:t>
            </a:r>
            <a:r>
              <a:rPr lang="en-US" altLang="ja-JP" sz="1800" i="1" dirty="0" err="1" smtClean="0"/>
              <a:t>i</a:t>
            </a:r>
            <a:r>
              <a:rPr lang="en-US" altLang="ja-JP" sz="1800" dirty="0" smtClean="0"/>
              <a:t>)        </a:t>
            </a:r>
            <a:r>
              <a:rPr lang="ja-JP" altLang="ja-JP" sz="1800" dirty="0" smtClean="0"/>
              <a:t>…ヒックスにより</a:t>
            </a:r>
            <a:r>
              <a:rPr lang="en-US" altLang="ja-JP" sz="1800" i="1" dirty="0" smtClean="0"/>
              <a:t>LM</a:t>
            </a:r>
            <a:r>
              <a:rPr lang="ja-JP" altLang="ja-JP" sz="1800" dirty="0" smtClean="0"/>
              <a:t>曲線</a:t>
            </a:r>
            <a:endParaRPr lang="en-US" altLang="ja-JP" sz="1800" dirty="0" smtClean="0"/>
          </a:p>
          <a:p>
            <a:r>
              <a:rPr lang="ja-JP" altLang="ja-JP" sz="1800" dirty="0" smtClean="0"/>
              <a:t>生産物市場と貨幣市場の同時均衡、</a:t>
            </a:r>
            <a:r>
              <a:rPr lang="en-US" altLang="ja-JP" sz="1800" i="1" dirty="0" smtClean="0"/>
              <a:t>IS</a:t>
            </a:r>
            <a:r>
              <a:rPr lang="ja-JP" altLang="ja-JP" sz="1800" dirty="0" smtClean="0"/>
              <a:t>＝</a:t>
            </a:r>
            <a:r>
              <a:rPr lang="en-US" altLang="ja-JP" sz="1800" i="1" dirty="0" smtClean="0"/>
              <a:t>LM</a:t>
            </a:r>
            <a:r>
              <a:rPr lang="ja-JP" altLang="ja-JP" sz="1800" dirty="0" smtClean="0"/>
              <a:t>分析、均衡国民所得</a:t>
            </a:r>
            <a:r>
              <a:rPr lang="en-US" altLang="ja-JP" sz="1800" i="1" dirty="0" smtClean="0"/>
              <a:t>Y</a:t>
            </a:r>
            <a:r>
              <a:rPr lang="en-US" altLang="ja-JP" sz="1800" dirty="0" smtClean="0"/>
              <a:t>*</a:t>
            </a:r>
            <a:r>
              <a:rPr lang="ja-JP" altLang="ja-JP" sz="1800" dirty="0" smtClean="0"/>
              <a:t>と均衡利子率</a:t>
            </a:r>
            <a:r>
              <a:rPr lang="en-US" altLang="ja-JP" sz="1800" i="1" dirty="0" err="1" smtClean="0"/>
              <a:t>i</a:t>
            </a:r>
            <a:r>
              <a:rPr lang="en-US" altLang="ja-JP" sz="1800" dirty="0" smtClean="0"/>
              <a:t>*</a:t>
            </a:r>
            <a:r>
              <a:rPr lang="ja-JP" altLang="ja-JP" sz="1800" dirty="0" smtClean="0"/>
              <a:t>が</a:t>
            </a:r>
            <a:r>
              <a:rPr lang="ja-JP" altLang="en-US" sz="1800" dirty="0" smtClean="0"/>
              <a:t>同時に</a:t>
            </a:r>
            <a:r>
              <a:rPr lang="ja-JP" altLang="ja-JP" sz="1800" dirty="0" smtClean="0"/>
              <a:t>決定</a:t>
            </a:r>
          </a:p>
          <a:p>
            <a:pPr>
              <a:buNone/>
            </a:pPr>
            <a:r>
              <a:rPr lang="en-US" altLang="ja-JP" sz="1800" dirty="0" smtClean="0"/>
              <a:t>Macro markets are roughly divided into four: product market, money market, bond market and labor market.</a:t>
            </a:r>
          </a:p>
          <a:p>
            <a:pPr>
              <a:buNone/>
            </a:pPr>
            <a:r>
              <a:rPr lang="en-US" altLang="ja-JP" sz="1800" dirty="0" smtClean="0"/>
              <a:t>First, in the product market, like the classical school, equilibrium is expressed as</a:t>
            </a:r>
            <a:br>
              <a:rPr lang="en-US" altLang="ja-JP" sz="1800" dirty="0" smtClean="0"/>
            </a:br>
            <a:r>
              <a:rPr lang="en-US" altLang="ja-JP" sz="1800" i="1" dirty="0" smtClean="0"/>
              <a:t>    AD</a:t>
            </a:r>
            <a:r>
              <a:rPr lang="ja-JP" altLang="ja-JP" sz="1800" dirty="0" smtClean="0"/>
              <a:t>＝</a:t>
            </a:r>
            <a:r>
              <a:rPr lang="en-US" altLang="ja-JP" sz="1800" i="1" dirty="0" smtClean="0"/>
              <a:t>C</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a:t>
            </a:r>
            <a:r>
              <a:rPr lang="ja-JP" altLang="ja-JP" sz="1800" dirty="0" smtClean="0"/>
              <a:t>＋</a:t>
            </a:r>
            <a:r>
              <a:rPr lang="en-US" altLang="ja-JP" sz="1800" i="1" dirty="0" smtClean="0"/>
              <a:t>I </a:t>
            </a:r>
            <a:r>
              <a:rPr lang="en-US" altLang="ja-JP" sz="1800" dirty="0" smtClean="0"/>
              <a:t>(</a:t>
            </a:r>
            <a:r>
              <a:rPr lang="en-US" altLang="ja-JP" sz="1800" i="1" dirty="0" smtClean="0"/>
              <a:t>Y</a:t>
            </a:r>
            <a:r>
              <a:rPr lang="en-US" altLang="ja-JP" sz="1800" dirty="0" smtClean="0"/>
              <a:t>, </a:t>
            </a:r>
            <a:r>
              <a:rPr lang="en-US" altLang="ja-JP" sz="1800" i="1" dirty="0" err="1" smtClean="0"/>
              <a:t>i</a:t>
            </a:r>
            <a:r>
              <a:rPr lang="en-US" altLang="ja-JP" sz="1800" dirty="0" smtClean="0"/>
              <a:t>)</a:t>
            </a:r>
            <a:r>
              <a:rPr lang="ja-JP" altLang="ja-JP" sz="1800" dirty="0" smtClean="0"/>
              <a:t>＝</a:t>
            </a:r>
            <a:r>
              <a:rPr lang="en-US" altLang="ja-JP" sz="1800" i="1" dirty="0" smtClean="0"/>
              <a:t>AS</a:t>
            </a:r>
            <a:r>
              <a:rPr lang="ja-JP" altLang="ja-JP" sz="1800" dirty="0" smtClean="0"/>
              <a:t>＝</a:t>
            </a:r>
            <a:r>
              <a:rPr lang="en-US" altLang="ja-JP" sz="1800" i="1" dirty="0" smtClean="0"/>
              <a:t>Y </a:t>
            </a:r>
            <a:endParaRPr lang="en-US" altLang="ja-JP" sz="1800" dirty="0" smtClean="0"/>
          </a:p>
          <a:p>
            <a:pPr>
              <a:buNone/>
            </a:pPr>
            <a:r>
              <a:rPr lang="en-US" altLang="ja-JP" sz="1800" dirty="0" smtClean="0"/>
              <a:t>Since savings </a:t>
            </a:r>
            <a:r>
              <a:rPr lang="en-US" altLang="ja-JP" sz="1800" i="1" dirty="0" smtClean="0"/>
              <a:t>S</a:t>
            </a:r>
            <a:r>
              <a:rPr lang="en-US" altLang="ja-JP" sz="1800" dirty="0" smtClean="0"/>
              <a:t> and investment </a:t>
            </a:r>
            <a:r>
              <a:rPr lang="en-US" altLang="ja-JP" sz="1800" i="1" dirty="0" smtClean="0"/>
              <a:t>I</a:t>
            </a:r>
            <a:r>
              <a:rPr lang="en-US" altLang="ja-JP" sz="1800" dirty="0" smtClean="0"/>
              <a:t> are equal (</a:t>
            </a:r>
            <a:r>
              <a:rPr lang="en-US" altLang="ja-JP" sz="1800" i="1" dirty="0" smtClean="0"/>
              <a:t>S</a:t>
            </a:r>
            <a:r>
              <a:rPr lang="en-US" altLang="ja-JP" sz="1800" dirty="0" smtClean="0"/>
              <a:t>=</a:t>
            </a:r>
            <a:r>
              <a:rPr lang="en-US" altLang="ja-JP" sz="1800" i="1" dirty="0" smtClean="0"/>
              <a:t>I </a:t>
            </a:r>
            <a:r>
              <a:rPr lang="en-US" altLang="ja-JP" sz="1800" dirty="0" smtClean="0"/>
              <a:t>balance), the following equation is equivalent to the above equilibrium equation in the product market,</a:t>
            </a:r>
            <a:br>
              <a:rPr lang="en-US" altLang="ja-JP" sz="1800" dirty="0" smtClean="0"/>
            </a:br>
            <a:r>
              <a:rPr lang="ja-JP" altLang="ja-JP" sz="1800" dirty="0" smtClean="0"/>
              <a:t>　</a:t>
            </a:r>
            <a:r>
              <a:rPr lang="en-US" altLang="ja-JP" sz="1800" b="1" dirty="0" smtClean="0"/>
              <a:t>   </a:t>
            </a:r>
            <a:r>
              <a:rPr lang="en-US" altLang="ja-JP" sz="1800" b="1" i="1" dirty="0" smtClean="0"/>
              <a:t> S </a:t>
            </a:r>
            <a:r>
              <a:rPr lang="en-US" altLang="ja-JP" sz="1800" b="1" dirty="0" smtClean="0"/>
              <a:t>(</a:t>
            </a:r>
            <a:r>
              <a:rPr lang="en-US" altLang="ja-JP" sz="1800" b="1" i="1" dirty="0" smtClean="0"/>
              <a:t>Y</a:t>
            </a:r>
            <a:r>
              <a:rPr lang="en-US" altLang="ja-JP" sz="1800" b="1" dirty="0" smtClean="0"/>
              <a:t>, </a:t>
            </a:r>
            <a:r>
              <a:rPr lang="en-US" altLang="ja-JP" sz="1800" b="1" i="1" dirty="0" err="1" smtClean="0"/>
              <a:t>i</a:t>
            </a:r>
            <a:r>
              <a:rPr lang="en-US" altLang="ja-JP" sz="1800" b="1" dirty="0" smtClean="0"/>
              <a:t>) </a:t>
            </a:r>
            <a:r>
              <a:rPr lang="ja-JP" altLang="ja-JP" sz="1800" b="1" dirty="0" smtClean="0"/>
              <a:t>＝</a:t>
            </a:r>
            <a:r>
              <a:rPr lang="en-US" altLang="ja-JP" sz="1800" b="1" i="1" dirty="0" smtClean="0"/>
              <a:t> I </a:t>
            </a:r>
            <a:r>
              <a:rPr lang="en-US" altLang="ja-JP" sz="1800" b="1" dirty="0" smtClean="0"/>
              <a:t>(</a:t>
            </a:r>
            <a:r>
              <a:rPr lang="en-US" altLang="ja-JP" sz="1800" b="1" i="1" dirty="0" smtClean="0"/>
              <a:t>Y</a:t>
            </a:r>
            <a:r>
              <a:rPr lang="en-US" altLang="ja-JP" sz="1800" b="1" dirty="0" smtClean="0"/>
              <a:t>, </a:t>
            </a:r>
            <a:r>
              <a:rPr lang="en-US" altLang="ja-JP" sz="1800" b="1" i="1" dirty="0" err="1" smtClean="0"/>
              <a:t>i</a:t>
            </a:r>
            <a:r>
              <a:rPr lang="en-US" altLang="ja-JP" sz="1800" b="1" dirty="0" smtClean="0"/>
              <a:t>)     ... IS curve </a:t>
            </a:r>
            <a:r>
              <a:rPr lang="en-US" altLang="ja-JP" sz="1800" dirty="0" smtClean="0"/>
              <a:t>named by Hicks</a:t>
            </a:r>
          </a:p>
          <a:p>
            <a:pPr>
              <a:buNone/>
            </a:pPr>
            <a:r>
              <a:rPr lang="en-US" altLang="ja-JP" sz="1800" dirty="0" smtClean="0"/>
              <a:t>Supply and demand equilibrium in the money market is based on liquidity preference theory,</a:t>
            </a:r>
            <a:br>
              <a:rPr lang="en-US" altLang="ja-JP" sz="1800" dirty="0" smtClean="0"/>
            </a:br>
            <a:r>
              <a:rPr lang="en-US" altLang="ja-JP" sz="1800" i="1" dirty="0" smtClean="0"/>
              <a:t>         </a:t>
            </a:r>
            <a:r>
              <a:rPr lang="en-US" altLang="ja-JP" sz="1800" b="1" i="1" dirty="0" smtClean="0"/>
              <a:t>M</a:t>
            </a:r>
            <a:r>
              <a:rPr lang="en-US" altLang="ja-JP" sz="1800" b="1" dirty="0" smtClean="0"/>
              <a:t>/</a:t>
            </a:r>
            <a:r>
              <a:rPr lang="en-US" altLang="ja-JP" sz="1800" b="1" i="1" dirty="0" smtClean="0"/>
              <a:t>P</a:t>
            </a:r>
            <a:r>
              <a:rPr lang="ja-JP" altLang="ja-JP" sz="1800" b="1" dirty="0" smtClean="0"/>
              <a:t>＝</a:t>
            </a:r>
            <a:r>
              <a:rPr lang="en-US" altLang="ja-JP" sz="1800" b="1" i="1" dirty="0" err="1" smtClean="0"/>
              <a:t>kY</a:t>
            </a:r>
            <a:r>
              <a:rPr lang="ja-JP" altLang="ja-JP" sz="1800" b="1" dirty="0" smtClean="0"/>
              <a:t>＋</a:t>
            </a:r>
            <a:r>
              <a:rPr lang="en-US" altLang="ja-JP" sz="1800" b="1" i="1" dirty="0" smtClean="0"/>
              <a:t>L</a:t>
            </a:r>
            <a:r>
              <a:rPr lang="en-US" altLang="ja-JP" sz="1800" b="1" dirty="0" smtClean="0"/>
              <a:t>(</a:t>
            </a:r>
            <a:r>
              <a:rPr lang="en-US" altLang="ja-JP" sz="1800" b="1" i="1" dirty="0" err="1" smtClean="0"/>
              <a:t>i</a:t>
            </a:r>
            <a:r>
              <a:rPr lang="en-US" altLang="ja-JP" sz="1800" b="1" dirty="0" smtClean="0"/>
              <a:t>)         ... LM </a:t>
            </a:r>
            <a:r>
              <a:rPr lang="en-US" altLang="ja-JP" sz="1800" dirty="0" smtClean="0"/>
              <a:t>curve named by Hicks</a:t>
            </a:r>
          </a:p>
          <a:p>
            <a:pPr>
              <a:buNone/>
            </a:pPr>
            <a:r>
              <a:rPr lang="en-US" altLang="ja-JP" sz="1800" dirty="0" smtClean="0"/>
              <a:t>Simultaneous equilibrium in the product and money markets, </a:t>
            </a:r>
            <a:r>
              <a:rPr lang="en-US" altLang="ja-JP" sz="1800" i="1" dirty="0" smtClean="0"/>
              <a:t>IS </a:t>
            </a:r>
            <a:r>
              <a:rPr lang="en-US" altLang="ja-JP" sz="1800" dirty="0" smtClean="0"/>
              <a:t>= </a:t>
            </a:r>
            <a:r>
              <a:rPr lang="en-US" altLang="ja-JP" sz="1800" i="1" dirty="0" smtClean="0"/>
              <a:t>LM</a:t>
            </a:r>
            <a:r>
              <a:rPr lang="en-US" altLang="ja-JP" sz="1800" dirty="0" smtClean="0"/>
              <a:t> analysis, equilibrium national income </a:t>
            </a:r>
            <a:r>
              <a:rPr lang="en-US" altLang="ja-JP" sz="1800" i="1" dirty="0" smtClean="0"/>
              <a:t>Y</a:t>
            </a:r>
            <a:r>
              <a:rPr lang="en-US" altLang="ja-JP" sz="1800" dirty="0" smtClean="0"/>
              <a:t>* and equilibrium interest rate </a:t>
            </a:r>
            <a:r>
              <a:rPr lang="en-US" altLang="ja-JP" sz="1800" i="1" dirty="0" err="1" smtClean="0"/>
              <a:t>i</a:t>
            </a:r>
            <a:r>
              <a:rPr lang="en-US" altLang="ja-JP" sz="1800" i="1" dirty="0" smtClean="0"/>
              <a:t> </a:t>
            </a:r>
            <a:r>
              <a:rPr lang="en-US" altLang="ja-JP" sz="1800" dirty="0" smtClean="0"/>
              <a:t>* are determined.</a:t>
            </a:r>
          </a:p>
          <a:p>
            <a:pPr>
              <a:buNone/>
            </a:pPr>
            <a:endParaRPr lang="en-US" altLang="ja-JP" sz="1800" dirty="0" smtClean="0"/>
          </a:p>
          <a:p>
            <a:pPr>
              <a:buNone/>
            </a:pPr>
            <a:endParaRPr lang="ja-JP" altLang="ja-JP" sz="18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
            <a:ext cx="8062664" cy="548679"/>
          </a:xfrm>
        </p:spPr>
        <p:txBody>
          <a:bodyPr>
            <a:normAutofit fontScale="90000"/>
          </a:bodyPr>
          <a:lstStyle/>
          <a:p>
            <a:r>
              <a:rPr lang="ja-JP" altLang="ja-JP" sz="2000" b="1" dirty="0" smtClean="0"/>
              <a:t>６</a:t>
            </a:r>
            <a:r>
              <a:rPr lang="en-US" altLang="ja-JP" sz="2000" b="1" dirty="0" smtClean="0"/>
              <a:t>B</a:t>
            </a:r>
            <a:r>
              <a:rPr lang="ja-JP" altLang="ja-JP" sz="2000" b="1" dirty="0" err="1" smtClean="0"/>
              <a:t>．</a:t>
            </a:r>
            <a:r>
              <a:rPr lang="ja-JP" altLang="ja-JP" sz="2000" b="1" dirty="0" smtClean="0"/>
              <a:t>ケインズの一般均衡体系</a:t>
            </a:r>
            <a:r>
              <a:rPr lang="en-US" altLang="ja-JP" sz="2000" b="1" dirty="0" smtClean="0"/>
              <a:t> </a:t>
            </a:r>
            <a:br>
              <a:rPr lang="en-US" altLang="ja-JP" sz="2000" b="1" dirty="0" smtClean="0"/>
            </a:br>
            <a:r>
              <a:rPr lang="en-US" altLang="ja-JP" sz="2000" b="1" dirty="0" smtClean="0"/>
              <a:t>Keynesian General Equilibrium System</a:t>
            </a:r>
            <a:endParaRPr lang="ja-JP" altLang="ja-JP" sz="2000" dirty="0"/>
          </a:p>
        </p:txBody>
      </p:sp>
      <p:sp>
        <p:nvSpPr>
          <p:cNvPr id="9219" name="Rectangle 3"/>
          <p:cNvSpPr>
            <a:spLocks noGrp="1" noChangeArrowheads="1"/>
          </p:cNvSpPr>
          <p:nvPr>
            <p:ph idx="1"/>
          </p:nvPr>
        </p:nvSpPr>
        <p:spPr>
          <a:xfrm>
            <a:off x="0" y="548680"/>
            <a:ext cx="9144000" cy="6309320"/>
          </a:xfrm>
        </p:spPr>
        <p:txBody>
          <a:bodyPr>
            <a:normAutofit fontScale="92500" lnSpcReduction="20000"/>
          </a:bodyPr>
          <a:lstStyle/>
          <a:p>
            <a:r>
              <a:rPr lang="ja-JP" altLang="ja-JP" sz="1800" dirty="0" smtClean="0"/>
              <a:t>利子率</a:t>
            </a:r>
            <a:r>
              <a:rPr lang="en-US" altLang="ja-JP" sz="1800" i="1" dirty="0" err="1" smtClean="0"/>
              <a:t>i</a:t>
            </a:r>
            <a:r>
              <a:rPr lang="ja-JP" altLang="ja-JP" sz="1800" dirty="0" smtClean="0"/>
              <a:t>は貯蓄と投資の均等をもたらすように調整するのではなく、貨幣市場の均衡をもたらすように調整する。</a:t>
            </a:r>
          </a:p>
          <a:p>
            <a:r>
              <a:rPr lang="ja-JP" altLang="ja-JP" sz="1800" dirty="0" smtClean="0"/>
              <a:t>短期においては資本</a:t>
            </a:r>
            <a:r>
              <a:rPr lang="en-US" altLang="ja-JP" sz="1800" i="1" dirty="0" smtClean="0"/>
              <a:t>K</a:t>
            </a:r>
            <a:r>
              <a:rPr lang="ja-JP" altLang="ja-JP" sz="1800" dirty="0" smtClean="0"/>
              <a:t>を一定と想定するから、生産関数は、</a:t>
            </a:r>
            <a:r>
              <a:rPr lang="en-US" altLang="ja-JP" sz="1800" i="1" dirty="0" smtClean="0"/>
              <a:t>Y</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a:t>
            </a:r>
            <a:endParaRPr lang="ja-JP" altLang="ja-JP" sz="1800" dirty="0" smtClean="0"/>
          </a:p>
          <a:p>
            <a:r>
              <a:rPr lang="ja-JP" altLang="ja-JP" sz="1800" dirty="0" smtClean="0"/>
              <a:t>と表され、均衡所得</a:t>
            </a:r>
            <a:r>
              <a:rPr lang="en-US" altLang="ja-JP" sz="1800" i="1" dirty="0" smtClean="0"/>
              <a:t>Y</a:t>
            </a:r>
            <a:r>
              <a:rPr lang="en-US" altLang="ja-JP" sz="1800" dirty="0" smtClean="0"/>
              <a:t>*</a:t>
            </a:r>
            <a:r>
              <a:rPr lang="ja-JP" altLang="ja-JP" sz="1800" dirty="0" smtClean="0"/>
              <a:t>に応じて均衡雇用量</a:t>
            </a:r>
            <a:r>
              <a:rPr lang="en-US" altLang="ja-JP" sz="1800" i="1" dirty="0" smtClean="0"/>
              <a:t>N</a:t>
            </a:r>
            <a:r>
              <a:rPr lang="en-US" altLang="ja-JP" sz="1800" dirty="0" smtClean="0"/>
              <a:t>*</a:t>
            </a:r>
            <a:r>
              <a:rPr lang="ja-JP" altLang="ja-JP" sz="1800" dirty="0" smtClean="0"/>
              <a:t>が決まる。</a:t>
            </a:r>
          </a:p>
          <a:p>
            <a:r>
              <a:rPr lang="ja-JP" altLang="ja-JP" sz="1800" dirty="0" smtClean="0"/>
              <a:t>価格変数の物価</a:t>
            </a:r>
            <a:r>
              <a:rPr lang="en-US" altLang="ja-JP" sz="1800" i="1" dirty="0" smtClean="0"/>
              <a:t>P</a:t>
            </a:r>
            <a:r>
              <a:rPr lang="ja-JP" altLang="ja-JP" sz="1800" dirty="0" smtClean="0"/>
              <a:t>と利子率</a:t>
            </a:r>
            <a:r>
              <a:rPr lang="en-US" altLang="ja-JP" sz="1800" i="1" dirty="0" err="1" smtClean="0"/>
              <a:t>i</a:t>
            </a:r>
            <a:r>
              <a:rPr lang="ja-JP" altLang="ja-JP" sz="1800" dirty="0" smtClean="0"/>
              <a:t>は伸縮的に変動し、ワルラス的な価格調整機構が働く。しかし労働市場では貨幣賃金率</a:t>
            </a:r>
            <a:r>
              <a:rPr lang="en-US" altLang="ja-JP" sz="1800" i="1" dirty="0" smtClean="0"/>
              <a:t>w</a:t>
            </a:r>
            <a:r>
              <a:rPr lang="ja-JP" altLang="ja-JP" sz="1800" dirty="0" smtClean="0"/>
              <a:t>は現行水準で固定、マーシャル的な数量調整機構が作用</a:t>
            </a:r>
            <a:endParaRPr lang="en-US" altLang="ja-JP" sz="1800" dirty="0" smtClean="0"/>
          </a:p>
          <a:p>
            <a:r>
              <a:rPr lang="ja-JP" altLang="ja-JP" sz="1800" dirty="0" smtClean="0"/>
              <a:t>⇒すべての市場で安定収束する一般均衡が成立、しかし労働市場では需給不一致は清算されず、超過供給＝非自発的失業が残る、労働供給側の主体的均衡を満たさない不完全雇用均衡</a:t>
            </a:r>
            <a:r>
              <a:rPr lang="en-US" altLang="ja-JP" sz="1800" i="1" dirty="0" smtClean="0"/>
              <a:t>K</a:t>
            </a:r>
            <a:r>
              <a:rPr lang="ja-JP" altLang="ja-JP" sz="1800" dirty="0" smtClean="0"/>
              <a:t>が成立。この均衡は、市場の調整作用を行う諸力がバランスして</a:t>
            </a:r>
            <a:r>
              <a:rPr lang="en-US" altLang="ja-JP" sz="1800" i="1" dirty="0" smtClean="0"/>
              <a:t>K</a:t>
            </a:r>
            <a:r>
              <a:rPr lang="ja-JP" altLang="ja-JP" sz="1800" dirty="0" smtClean="0"/>
              <a:t>点で経済が静止するという意味の均衡。よって需給不一致を伴う均衡である。</a:t>
            </a:r>
          </a:p>
          <a:p>
            <a:pPr>
              <a:buNone/>
            </a:pPr>
            <a:r>
              <a:rPr lang="en-US" altLang="ja-JP" sz="1800" dirty="0" smtClean="0"/>
              <a:t>Interest rate </a:t>
            </a:r>
            <a:r>
              <a:rPr lang="en-US" altLang="ja-JP" sz="1800" i="1" dirty="0" err="1" smtClean="0"/>
              <a:t>i</a:t>
            </a:r>
            <a:r>
              <a:rPr lang="en-US" altLang="ja-JP" sz="1800" i="1" dirty="0" smtClean="0"/>
              <a:t> </a:t>
            </a:r>
            <a:r>
              <a:rPr lang="en-US" altLang="ja-JP" sz="1800" dirty="0" smtClean="0"/>
              <a:t>does not adjusted to bring about equalization of savings and investment but rather to adjust equilibrium in the money market.</a:t>
            </a:r>
          </a:p>
          <a:p>
            <a:pPr>
              <a:buNone/>
            </a:pPr>
            <a:r>
              <a:rPr lang="en-US" altLang="ja-JP" sz="1800" dirty="0" smtClean="0"/>
              <a:t>Since it is assumed that capital</a:t>
            </a:r>
            <a:r>
              <a:rPr lang="en-US" altLang="ja-JP" sz="1800" i="1" dirty="0" smtClean="0"/>
              <a:t> K </a:t>
            </a:r>
            <a:r>
              <a:rPr lang="en-US" altLang="ja-JP" sz="1800" dirty="0" smtClean="0"/>
              <a:t>is constant in the short run, a production function is   </a:t>
            </a:r>
            <a:r>
              <a:rPr lang="en-US" altLang="ja-JP" sz="1800" i="1" dirty="0" smtClean="0"/>
              <a:t>Y</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 .</a:t>
            </a:r>
            <a:br>
              <a:rPr lang="en-US" altLang="ja-JP" sz="1800" dirty="0" smtClean="0"/>
            </a:br>
            <a:r>
              <a:rPr lang="en-US" altLang="ja-JP" sz="1800" dirty="0" smtClean="0"/>
              <a:t>Equilibrium employment </a:t>
            </a:r>
            <a:r>
              <a:rPr lang="en-US" altLang="ja-JP" sz="1800" i="1" dirty="0" smtClean="0"/>
              <a:t>N</a:t>
            </a:r>
            <a:r>
              <a:rPr lang="en-US" altLang="ja-JP" sz="1800" dirty="0" smtClean="0"/>
              <a:t>* is determined according to equilibrium income </a:t>
            </a:r>
            <a:r>
              <a:rPr lang="en-US" altLang="ja-JP" sz="1800" i="1" dirty="0" smtClean="0"/>
              <a:t>Y</a:t>
            </a:r>
            <a:r>
              <a:rPr lang="en-US" altLang="ja-JP" sz="1800" dirty="0" smtClean="0"/>
              <a:t>*.</a:t>
            </a:r>
          </a:p>
          <a:p>
            <a:pPr>
              <a:buNone/>
            </a:pPr>
            <a:r>
              <a:rPr lang="en-US" altLang="ja-JP" sz="1800" dirty="0" smtClean="0"/>
              <a:t>Price variables such as prices </a:t>
            </a:r>
            <a:r>
              <a:rPr lang="en-US" altLang="ja-JP" sz="1800" i="1" dirty="0" smtClean="0"/>
              <a:t>P</a:t>
            </a:r>
            <a:r>
              <a:rPr lang="en-US" altLang="ja-JP" sz="1800" dirty="0" smtClean="0"/>
              <a:t> and interest rate</a:t>
            </a:r>
            <a:r>
              <a:rPr lang="en-US" altLang="ja-JP" sz="1800" i="1" dirty="0" smtClean="0"/>
              <a:t> I </a:t>
            </a:r>
            <a:r>
              <a:rPr lang="en-US" altLang="ja-JP" sz="1800" dirty="0" smtClean="0"/>
              <a:t>fluctuate flexibly, and </a:t>
            </a:r>
            <a:r>
              <a:rPr lang="en-US" altLang="ja-JP" sz="1800" dirty="0" err="1" smtClean="0"/>
              <a:t>Walrasian</a:t>
            </a:r>
            <a:r>
              <a:rPr lang="en-US" altLang="ja-JP" sz="1800" dirty="0" smtClean="0"/>
              <a:t> price adjustment mechanism works. However, in the labor market, because </a:t>
            </a:r>
            <a:r>
              <a:rPr lang="en-US" altLang="ja-JP" sz="1800" b="1" dirty="0" smtClean="0"/>
              <a:t>money wage rate </a:t>
            </a:r>
            <a:r>
              <a:rPr lang="en-US" altLang="ja-JP" sz="1800" b="1" i="1" dirty="0" smtClean="0"/>
              <a:t>w</a:t>
            </a:r>
            <a:r>
              <a:rPr lang="en-US" altLang="ja-JP" sz="1800" b="1" dirty="0" smtClean="0"/>
              <a:t> is fixed</a:t>
            </a:r>
            <a:r>
              <a:rPr lang="en-US" altLang="ja-JP" sz="1800" dirty="0" smtClean="0"/>
              <a:t> at the current level, </a:t>
            </a:r>
            <a:r>
              <a:rPr lang="en-US" altLang="ja-JP" sz="1800" b="1" dirty="0" err="1" smtClean="0"/>
              <a:t>Marshallian</a:t>
            </a:r>
            <a:r>
              <a:rPr lang="en-US" altLang="ja-JP" sz="1800" b="1" dirty="0" smtClean="0"/>
              <a:t> quantity adjustment </a:t>
            </a:r>
            <a:r>
              <a:rPr lang="en-US" altLang="ja-JP" sz="1800" dirty="0" smtClean="0"/>
              <a:t>mechanism works.</a:t>
            </a:r>
          </a:p>
          <a:p>
            <a:pPr>
              <a:buNone/>
            </a:pPr>
            <a:r>
              <a:rPr lang="en-US" altLang="ja-JP" sz="1800" dirty="0" smtClean="0"/>
              <a:t>⇒ A general equilibrium that converges stably in all markets is established, but in the labor market imbalance of supply and demand is not cleared, and </a:t>
            </a:r>
            <a:r>
              <a:rPr lang="en-US" altLang="ja-JP" sz="1800" b="1" dirty="0" smtClean="0"/>
              <a:t>excess supply = involuntary unemployment remains</a:t>
            </a:r>
            <a:r>
              <a:rPr lang="en-US" altLang="ja-JP" sz="1800" dirty="0" smtClean="0"/>
              <a:t>, </a:t>
            </a:r>
            <a:r>
              <a:rPr lang="en-US" altLang="ja-JP" sz="1800" b="1" dirty="0" smtClean="0"/>
              <a:t>under-employment equilibrium</a:t>
            </a:r>
            <a:r>
              <a:rPr lang="en-US" altLang="ja-JP" sz="1800" b="1" i="1" dirty="0" smtClean="0"/>
              <a:t> K </a:t>
            </a:r>
            <a:r>
              <a:rPr lang="en-US" altLang="ja-JP" sz="1800" dirty="0" smtClean="0"/>
              <a:t>is achieved that does not satisfy the subjective equilibrium of the labor supply side. This equilibrium means that all the forces to adjust the market are balanced and the economy stops at point </a:t>
            </a:r>
            <a:r>
              <a:rPr lang="en-US" altLang="ja-JP" sz="1800" i="1" dirty="0" smtClean="0"/>
              <a:t>K. </a:t>
            </a:r>
            <a:r>
              <a:rPr lang="en-US" altLang="ja-JP" sz="1800" dirty="0" smtClean="0"/>
              <a:t>Therefore, it is an equilibrium accompanied by unbalance of supply and demand.</a:t>
            </a:r>
          </a:p>
          <a:p>
            <a:pPr>
              <a:buNone/>
            </a:pPr>
            <a:endParaRPr lang="ja-JP" altLang="ja-JP" sz="18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
            <a:ext cx="8062664" cy="548679"/>
          </a:xfrm>
        </p:spPr>
        <p:txBody>
          <a:bodyPr>
            <a:normAutofit fontScale="90000"/>
          </a:bodyPr>
          <a:lstStyle/>
          <a:p>
            <a:r>
              <a:rPr lang="ja-JP" altLang="ja-JP" sz="2000" b="1" dirty="0" smtClean="0"/>
              <a:t>６</a:t>
            </a:r>
            <a:r>
              <a:rPr lang="en-US" altLang="ja-JP" sz="2000" b="1" dirty="0" smtClean="0"/>
              <a:t>C</a:t>
            </a:r>
            <a:r>
              <a:rPr lang="ja-JP" altLang="ja-JP" sz="2000" b="1" dirty="0" err="1" smtClean="0"/>
              <a:t>．</a:t>
            </a:r>
            <a:r>
              <a:rPr lang="ja-JP" altLang="ja-JP" sz="2000" b="1" dirty="0" smtClean="0"/>
              <a:t>ケインズの一般均衡体系</a:t>
            </a:r>
            <a:r>
              <a:rPr lang="en-US" altLang="ja-JP" sz="2000" b="1" dirty="0" smtClean="0"/>
              <a:t> </a:t>
            </a:r>
            <a:br>
              <a:rPr lang="en-US" altLang="ja-JP" sz="2000" b="1" dirty="0" smtClean="0"/>
            </a:br>
            <a:r>
              <a:rPr lang="en-US" altLang="ja-JP" sz="2000" b="1" dirty="0" smtClean="0"/>
              <a:t>Keynesian General Equilibrium System</a:t>
            </a:r>
            <a:endParaRPr lang="ja-JP" altLang="ja-JP" sz="2000" dirty="0"/>
          </a:p>
        </p:txBody>
      </p:sp>
      <p:sp>
        <p:nvSpPr>
          <p:cNvPr id="9219" name="Rectangle 3"/>
          <p:cNvSpPr>
            <a:spLocks noGrp="1" noChangeArrowheads="1"/>
          </p:cNvSpPr>
          <p:nvPr>
            <p:ph idx="1"/>
          </p:nvPr>
        </p:nvSpPr>
        <p:spPr>
          <a:xfrm>
            <a:off x="0" y="548680"/>
            <a:ext cx="9144000" cy="6004520"/>
          </a:xfrm>
        </p:spPr>
        <p:txBody>
          <a:bodyPr>
            <a:noAutofit/>
          </a:bodyPr>
          <a:lstStyle/>
          <a:p>
            <a:r>
              <a:rPr lang="ja-JP" altLang="ja-JP" sz="1800" dirty="0" smtClean="0"/>
              <a:t>有効需要増加政策により労働需要が</a:t>
            </a:r>
            <a:r>
              <a:rPr lang="en-US" altLang="ja-JP" sz="1800" i="1" dirty="0" smtClean="0"/>
              <a:t>N</a:t>
            </a:r>
            <a:r>
              <a:rPr lang="en-US" altLang="ja-JP" sz="1800" i="1" baseline="30000" dirty="0" smtClean="0"/>
              <a:t>D</a:t>
            </a:r>
            <a:r>
              <a:rPr lang="ja-JP" altLang="ja-JP" sz="1800" dirty="0" smtClean="0"/>
              <a:t>から</a:t>
            </a:r>
            <a:r>
              <a:rPr lang="en-US" altLang="ja-JP" sz="1800" i="1" dirty="0" smtClean="0"/>
              <a:t>N</a:t>
            </a:r>
            <a:r>
              <a:rPr lang="en-US" altLang="ja-JP" sz="1800" i="1" baseline="30000" dirty="0" smtClean="0"/>
              <a:t>D </a:t>
            </a:r>
            <a:r>
              <a:rPr lang="en-US" altLang="ja-JP" sz="1800" dirty="0" smtClean="0"/>
              <a:t>‘</a:t>
            </a:r>
            <a:r>
              <a:rPr lang="ja-JP" altLang="ja-JP" sz="1800" dirty="0" err="1" smtClean="0"/>
              <a:t>へと</a:t>
            </a:r>
            <a:r>
              <a:rPr lang="ja-JP" altLang="ja-JP" sz="1800" dirty="0" smtClean="0"/>
              <a:t>増えれば、</a:t>
            </a:r>
            <a:r>
              <a:rPr lang="en-US" altLang="ja-JP" sz="1800" dirty="0" smtClean="0"/>
              <a:t>17-6</a:t>
            </a:r>
            <a:r>
              <a:rPr lang="ja-JP" altLang="ja-JP" sz="1800" dirty="0" smtClean="0"/>
              <a:t>図の不完全雇用均衡</a:t>
            </a:r>
            <a:r>
              <a:rPr lang="en-US" altLang="ja-JP" sz="1800" i="1" dirty="0" smtClean="0"/>
              <a:t>K</a:t>
            </a:r>
            <a:r>
              <a:rPr lang="ja-JP" altLang="ja-JP" sz="1800" dirty="0" smtClean="0"/>
              <a:t>は完全雇用均衡</a:t>
            </a:r>
            <a:r>
              <a:rPr lang="en-US" altLang="ja-JP" sz="1800" i="1" dirty="0" smtClean="0"/>
              <a:t>F</a:t>
            </a:r>
            <a:r>
              <a:rPr lang="ja-JP" altLang="ja-JP" sz="1800" dirty="0" err="1" smtClean="0"/>
              <a:t>へと</a:t>
            </a:r>
            <a:r>
              <a:rPr lang="ja-JP" altLang="ja-JP" sz="1800" dirty="0" smtClean="0"/>
              <a:t>シフト。</a:t>
            </a:r>
          </a:p>
          <a:p>
            <a:r>
              <a:rPr lang="en-US" altLang="ja-JP" sz="1800" dirty="0" smtClean="0"/>
              <a:t> </a:t>
            </a:r>
            <a:r>
              <a:rPr lang="ja-JP" altLang="ja-JP" sz="1800" dirty="0" smtClean="0"/>
              <a:t>またアローやハーン、ベナシーなどの</a:t>
            </a:r>
            <a:r>
              <a:rPr lang="ja-JP" altLang="ja-JP" sz="1800" b="1" dirty="0" smtClean="0"/>
              <a:t>固定価格モデル</a:t>
            </a:r>
            <a:r>
              <a:rPr lang="ja-JP" altLang="ja-JP" sz="1800" dirty="0" smtClean="0"/>
              <a:t>（</a:t>
            </a:r>
            <a:r>
              <a:rPr lang="en-US" altLang="ja-JP" sz="1800" dirty="0" smtClean="0"/>
              <a:t>fixed price model</a:t>
            </a:r>
            <a:r>
              <a:rPr lang="ja-JP" altLang="ja-JP" sz="1800" dirty="0" smtClean="0"/>
              <a:t>）は、貨幣賃金率だけでなく、すべての価格変数が固定された状況で、数量調整の結果として一般均衡が成立する過程を分析するので、ケインズ理論をより一般化したモデルといえる。</a:t>
            </a:r>
            <a:r>
              <a:rPr lang="en-US" altLang="ja-JP" sz="1800" dirty="0" smtClean="0"/>
              <a:t>1970</a:t>
            </a:r>
            <a:r>
              <a:rPr lang="ja-JP" altLang="ja-JP" sz="1800" dirty="0" smtClean="0"/>
              <a:t>年代後半から展開された</a:t>
            </a:r>
            <a:r>
              <a:rPr lang="ja-JP" altLang="ja-JP" sz="1800" b="1" dirty="0" smtClean="0"/>
              <a:t>ケインズ・マクロ経済学のミクロ的基礎付け</a:t>
            </a:r>
            <a:r>
              <a:rPr lang="ja-JP" altLang="ja-JP" sz="1800" dirty="0" smtClean="0"/>
              <a:t>（</a:t>
            </a:r>
            <a:r>
              <a:rPr lang="en-US" altLang="ja-JP" sz="1800" dirty="0" smtClean="0"/>
              <a:t>microeconomic foundations of Keynesian macroeconomics</a:t>
            </a:r>
            <a:r>
              <a:rPr lang="ja-JP" altLang="ja-JP" sz="1800" dirty="0" smtClean="0"/>
              <a:t>）は、一般均衡論の分析手法を用いて、固定価格の下での数量調整により市場均衡がどのように達成されるかを究明した</a:t>
            </a:r>
            <a:endParaRPr lang="en-US" altLang="ja-JP" sz="1800" dirty="0" smtClean="0"/>
          </a:p>
          <a:p>
            <a:pPr>
              <a:buNone/>
            </a:pPr>
            <a:r>
              <a:rPr lang="en-US" altLang="ja-JP" sz="1800" dirty="0" smtClean="0"/>
              <a:t>If labor demand increases from </a:t>
            </a:r>
            <a:r>
              <a:rPr lang="en-US" altLang="ja-JP" sz="1800" i="1" dirty="0" smtClean="0"/>
              <a:t>N</a:t>
            </a:r>
            <a:r>
              <a:rPr lang="en-US" altLang="ja-JP" sz="1800" i="1" baseline="30000" dirty="0" smtClean="0"/>
              <a:t>D</a:t>
            </a:r>
            <a:r>
              <a:rPr lang="en-US" altLang="ja-JP" sz="1800" dirty="0" smtClean="0"/>
              <a:t> to </a:t>
            </a:r>
            <a:r>
              <a:rPr lang="en-US" altLang="ja-JP" sz="1800" i="1" dirty="0" smtClean="0"/>
              <a:t>N</a:t>
            </a:r>
            <a:r>
              <a:rPr lang="en-US" altLang="ja-JP" sz="1800" i="1" baseline="30000" dirty="0" smtClean="0"/>
              <a:t>D </a:t>
            </a:r>
            <a:r>
              <a:rPr lang="en-US" altLang="ja-JP" sz="1800" dirty="0" smtClean="0"/>
              <a:t>‘ due to effective demand policy, under- employment equilibrium </a:t>
            </a:r>
            <a:r>
              <a:rPr lang="en-US" altLang="ja-JP" sz="1800" i="1" dirty="0" smtClean="0"/>
              <a:t>K</a:t>
            </a:r>
            <a:r>
              <a:rPr lang="en-US" altLang="ja-JP" sz="1800" dirty="0" smtClean="0"/>
              <a:t> in Figure 17-6 shifts to full employment equilibrium</a:t>
            </a:r>
            <a:r>
              <a:rPr lang="en-US" altLang="ja-JP" sz="1800" i="1" dirty="0" smtClean="0"/>
              <a:t> F</a:t>
            </a:r>
            <a:r>
              <a:rPr lang="en-US" altLang="ja-JP" sz="1800" dirty="0" smtClean="0"/>
              <a:t>.</a:t>
            </a:r>
          </a:p>
          <a:p>
            <a:pPr>
              <a:buNone/>
            </a:pPr>
            <a:r>
              <a:rPr lang="en-US" altLang="ja-JP" sz="1800" dirty="0" smtClean="0"/>
              <a:t>Also, </a:t>
            </a:r>
            <a:r>
              <a:rPr lang="en-US" altLang="ja-JP" sz="1800" b="1" dirty="0" smtClean="0"/>
              <a:t>the fixed price model </a:t>
            </a:r>
            <a:r>
              <a:rPr lang="en-US" altLang="ja-JP" sz="1800" dirty="0" smtClean="0"/>
              <a:t>proposed by Arrow, Hahn, </a:t>
            </a:r>
            <a:r>
              <a:rPr lang="en-US" altLang="ja-JP" sz="1800" dirty="0" err="1" smtClean="0"/>
              <a:t>Benassy</a:t>
            </a:r>
            <a:r>
              <a:rPr lang="en-US" altLang="ja-JP" sz="1800" dirty="0" smtClean="0"/>
              <a:t>, etc. analyzes the process of establishing a general equilibrium as a result of quantity adjustment in a situation where all price variables including nominal wages are fixed.  Thus it is considered more general fixed-price model than Keynes’s model. The </a:t>
            </a:r>
            <a:r>
              <a:rPr lang="en-US" altLang="ja-JP" sz="1800" b="1" dirty="0" smtClean="0"/>
              <a:t>microeconomic foundations of Keynesian macroeconomics </a:t>
            </a:r>
            <a:r>
              <a:rPr lang="en-US" altLang="ja-JP" sz="1800" dirty="0" smtClean="0"/>
              <a:t>developed from the latter half of the 1970s analyzed how market equilibrium is achieved by using the analysis of the general equilibrium theory.</a:t>
            </a:r>
            <a:endParaRPr lang="ja-JP" altLang="ja-JP" sz="18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
            <a:ext cx="8134672" cy="476671"/>
          </a:xfrm>
        </p:spPr>
        <p:txBody>
          <a:bodyPr>
            <a:normAutofit fontScale="90000"/>
          </a:bodyPr>
          <a:lstStyle/>
          <a:p>
            <a:r>
              <a:rPr lang="ja-JP" altLang="en-US" sz="2000" b="1" dirty="0" smtClean="0"/>
              <a:t>７</a:t>
            </a:r>
            <a:r>
              <a:rPr lang="ja-JP" altLang="ja-JP" sz="2000" b="1" dirty="0" smtClean="0"/>
              <a:t>．ケインズ革命</a:t>
            </a:r>
            <a:r>
              <a:rPr lang="en-US" altLang="ja-JP" sz="2000" b="1" dirty="0" smtClean="0"/>
              <a:t> </a:t>
            </a:r>
            <a:br>
              <a:rPr lang="en-US" altLang="ja-JP" sz="2000" b="1" dirty="0" smtClean="0"/>
            </a:br>
            <a:r>
              <a:rPr lang="en-US" altLang="ja-JP" sz="2000" b="1" dirty="0" smtClean="0"/>
              <a:t>Keynesian Revolution</a:t>
            </a:r>
            <a:endParaRPr lang="ja-JP" altLang="ja-JP" sz="2000" dirty="0"/>
          </a:p>
        </p:txBody>
      </p:sp>
      <p:sp>
        <p:nvSpPr>
          <p:cNvPr id="10243" name="Rectangle 3"/>
          <p:cNvSpPr>
            <a:spLocks noGrp="1" noChangeArrowheads="1"/>
          </p:cNvSpPr>
          <p:nvPr>
            <p:ph idx="1"/>
          </p:nvPr>
        </p:nvSpPr>
        <p:spPr>
          <a:xfrm>
            <a:off x="0" y="548680"/>
            <a:ext cx="9144000" cy="6309320"/>
          </a:xfrm>
        </p:spPr>
        <p:txBody>
          <a:bodyPr>
            <a:normAutofit lnSpcReduction="10000"/>
          </a:bodyPr>
          <a:lstStyle/>
          <a:p>
            <a:r>
              <a:rPr lang="ja-JP" altLang="ja-JP" sz="1800" dirty="0" smtClean="0"/>
              <a:t>古典派理論とケインズ理論の重要な相違点</a:t>
            </a:r>
          </a:p>
          <a:p>
            <a:r>
              <a:rPr lang="ja-JP" altLang="ja-JP" sz="1800" b="1" dirty="0" smtClean="0"/>
              <a:t>第</a:t>
            </a:r>
            <a:r>
              <a:rPr lang="en-US" altLang="ja-JP" sz="1800" b="1" dirty="0" smtClean="0"/>
              <a:t>1</a:t>
            </a:r>
            <a:r>
              <a:rPr lang="ja-JP" altLang="ja-JP" sz="1800" b="1" dirty="0" smtClean="0"/>
              <a:t>⇒貨幣保有動機、貨幣論、利子論</a:t>
            </a:r>
            <a:r>
              <a:rPr lang="ja-JP" altLang="ja-JP" sz="1800" dirty="0" smtClean="0"/>
              <a:t>。</a:t>
            </a:r>
          </a:p>
          <a:p>
            <a:r>
              <a:rPr lang="ja-JP" altLang="ja-JP" sz="1800" dirty="0" smtClean="0"/>
              <a:t>古典派は、貨幣需要の取引動機を重視した貨幣数量説を唱え、貨幣需要の利子弾力性はゼロであると仮定。利子率は実物的な貯蓄と投資の均衡を図るように調整作用を持ち、貨幣市場の需給均衡には影響しない。</a:t>
            </a:r>
            <a:r>
              <a:rPr lang="en-US" altLang="ja-JP" sz="1800" dirty="0" smtClean="0"/>
              <a:t>=</a:t>
            </a:r>
            <a:r>
              <a:rPr lang="ja-JP" altLang="ja-JP" sz="1800" b="1" dirty="0" smtClean="0"/>
              <a:t>実物的利子論</a:t>
            </a:r>
          </a:p>
          <a:p>
            <a:r>
              <a:rPr lang="ja-JP" altLang="ja-JP" sz="1800" dirty="0" smtClean="0"/>
              <a:t>ケインズは、貨幣需要の取引動機を重視しながらも、投機的動機ないし資産動機を考慮した流動性選好説を唱え、貨幣需要の利子弾力性は完全雇用以外ではゼロではないと想定。利子率は単に実物的な貯蓄と投資の均等だけではなく、その他の需給要因も加えた貨幣の需給均衡を調整するように作用。</a:t>
            </a:r>
            <a:r>
              <a:rPr lang="ja-JP" altLang="en-US" sz="1800" dirty="0" smtClean="0"/>
              <a:t>＝</a:t>
            </a:r>
            <a:r>
              <a:rPr lang="ja-JP" altLang="ja-JP" sz="1800" b="1" dirty="0" smtClean="0"/>
              <a:t>貨幣的利子論</a:t>
            </a:r>
            <a:endParaRPr lang="en-US" altLang="ja-JP" sz="1800" b="1" dirty="0" smtClean="0"/>
          </a:p>
          <a:p>
            <a:pPr>
              <a:buNone/>
            </a:pPr>
            <a:r>
              <a:rPr lang="en-US" altLang="ja-JP" sz="1800" b="1" dirty="0" smtClean="0"/>
              <a:t>Important differences between classical theory and Keynesian theory</a:t>
            </a:r>
          </a:p>
          <a:p>
            <a:pPr>
              <a:buNone/>
            </a:pPr>
            <a:r>
              <a:rPr lang="ja-JP" altLang="en-US" sz="1800" b="1" dirty="0" smtClean="0"/>
              <a:t>１．</a:t>
            </a:r>
            <a:r>
              <a:rPr lang="en-US" altLang="ja-JP" sz="1800" b="1" dirty="0" smtClean="0"/>
              <a:t>Money holding motives, Money theory, Interest theory.</a:t>
            </a:r>
            <a:r>
              <a:rPr lang="en-US" altLang="ja-JP" sz="1800" dirty="0" smtClean="0"/>
              <a:t/>
            </a:r>
            <a:br>
              <a:rPr lang="en-US" altLang="ja-JP" sz="1800" dirty="0" smtClean="0"/>
            </a:br>
            <a:r>
              <a:rPr lang="en-US" altLang="ja-JP" sz="1800" dirty="0" smtClean="0"/>
              <a:t>The classical school proclaimed the quantity theory of money that emphasizes the transactions motive of money demand and assumes that the interest elasticity of money demand is zero. The interest rate has an adjustment function so as to balance real savings and investment and does not affect the balance of supply and demand of money. = </a:t>
            </a:r>
            <a:r>
              <a:rPr lang="en-US" altLang="ja-JP" sz="1800" b="1" dirty="0" smtClean="0"/>
              <a:t>Real interest theory</a:t>
            </a:r>
            <a:r>
              <a:rPr lang="en-US" altLang="ja-JP" sz="1800" dirty="0" smtClean="0"/>
              <a:t/>
            </a:r>
            <a:br>
              <a:rPr lang="en-US" altLang="ja-JP" sz="1800" dirty="0" smtClean="0"/>
            </a:br>
            <a:r>
              <a:rPr lang="en-US" altLang="ja-JP" sz="1800" dirty="0" smtClean="0"/>
              <a:t>Keynes advocated the liquidity preference theory considering speculative motive or asset motivate while emphasizing transactions motive of money demand and assumed that the interest elasticity of money demand is not zero except for full employment. The interest rate has a function not only to equalize real savings and investment but also to adjust the supply and demand equilibrium of money which also added other supply and demand factors. = </a:t>
            </a:r>
            <a:r>
              <a:rPr lang="en-US" altLang="ja-JP" sz="1800" b="1" dirty="0" smtClean="0"/>
              <a:t>Monetary interest theory</a:t>
            </a:r>
          </a:p>
          <a:p>
            <a:pPr>
              <a:buNone/>
            </a:pPr>
            <a:endParaRPr lang="ja-JP" altLang="ja-JP" sz="18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
            <a:ext cx="8134672" cy="548679"/>
          </a:xfrm>
        </p:spPr>
        <p:txBody>
          <a:bodyPr>
            <a:normAutofit fontScale="90000"/>
          </a:bodyPr>
          <a:lstStyle/>
          <a:p>
            <a:r>
              <a:rPr lang="ja-JP" altLang="en-US" sz="2000" b="1" dirty="0" smtClean="0"/>
              <a:t>７</a:t>
            </a:r>
            <a:r>
              <a:rPr lang="en-US" altLang="ja-JP" sz="2000" b="1" dirty="0" smtClean="0"/>
              <a:t>B</a:t>
            </a:r>
            <a:r>
              <a:rPr lang="ja-JP" altLang="ja-JP" sz="2000" b="1" dirty="0" err="1" smtClean="0"/>
              <a:t>．</a:t>
            </a:r>
            <a:r>
              <a:rPr lang="ja-JP" altLang="ja-JP" sz="2000" b="1" dirty="0" smtClean="0"/>
              <a:t>ケインズ革命</a:t>
            </a:r>
            <a:r>
              <a:rPr lang="en-US" altLang="ja-JP" sz="2000" b="1" dirty="0" smtClean="0"/>
              <a:t> </a:t>
            </a:r>
            <a:br>
              <a:rPr lang="en-US" altLang="ja-JP" sz="2000" b="1" dirty="0" smtClean="0"/>
            </a:br>
            <a:r>
              <a:rPr lang="en-US" altLang="ja-JP" sz="2000" b="1" dirty="0" smtClean="0"/>
              <a:t>Keynesian Revolution</a:t>
            </a:r>
            <a:endParaRPr lang="ja-JP" altLang="ja-JP" sz="2000" dirty="0"/>
          </a:p>
        </p:txBody>
      </p:sp>
      <p:sp>
        <p:nvSpPr>
          <p:cNvPr id="10243" name="Rectangle 3"/>
          <p:cNvSpPr>
            <a:spLocks noGrp="1" noChangeArrowheads="1"/>
          </p:cNvSpPr>
          <p:nvPr>
            <p:ph idx="1"/>
          </p:nvPr>
        </p:nvSpPr>
        <p:spPr>
          <a:xfrm>
            <a:off x="0" y="476672"/>
            <a:ext cx="9144000" cy="6381328"/>
          </a:xfrm>
        </p:spPr>
        <p:txBody>
          <a:bodyPr>
            <a:normAutofit fontScale="85000" lnSpcReduction="10000"/>
          </a:bodyPr>
          <a:lstStyle/>
          <a:p>
            <a:r>
              <a:rPr lang="ja-JP" altLang="ja-JP" sz="1800" b="1" dirty="0" smtClean="0"/>
              <a:t>第</a:t>
            </a:r>
            <a:r>
              <a:rPr lang="en-US" altLang="ja-JP" sz="1800" b="1" dirty="0" smtClean="0"/>
              <a:t>2</a:t>
            </a:r>
            <a:r>
              <a:rPr lang="ja-JP" altLang="ja-JP" sz="1800" b="1" dirty="0" smtClean="0"/>
              <a:t>の違い＝金融政策などの政策効果波及経路として利子率ルートが追加される点</a:t>
            </a:r>
          </a:p>
          <a:p>
            <a:r>
              <a:rPr lang="ja-JP" altLang="ja-JP" sz="1800" dirty="0" smtClean="0"/>
              <a:t>貨幣供給量を変化させると、利子率の変化を通じて貨幣需給に影響するのみならず、投資にも影響を及ぼす。これが</a:t>
            </a:r>
            <a:r>
              <a:rPr lang="ja-JP" altLang="ja-JP" sz="1800" b="1" dirty="0" smtClean="0"/>
              <a:t>利子率ルート</a:t>
            </a:r>
            <a:r>
              <a:rPr lang="ja-JP" altLang="ja-JP" sz="1800" dirty="0" smtClean="0"/>
              <a:t>と呼ばれる</a:t>
            </a:r>
            <a:r>
              <a:rPr lang="ja-JP" altLang="ja-JP" sz="1800" b="1" dirty="0" smtClean="0"/>
              <a:t>政策効果波及経路</a:t>
            </a:r>
            <a:r>
              <a:rPr lang="ja-JP" altLang="ja-JP" sz="1800" dirty="0" smtClean="0"/>
              <a:t>＝</a:t>
            </a:r>
            <a:r>
              <a:rPr lang="ja-JP" altLang="ja-JP" sz="1800" b="1" dirty="0" smtClean="0"/>
              <a:t>トランスミッション・メカニズム</a:t>
            </a:r>
            <a:r>
              <a:rPr lang="ja-JP" altLang="ja-JP" sz="1800" dirty="0" smtClean="0"/>
              <a:t>（</a:t>
            </a:r>
            <a:r>
              <a:rPr lang="en-US" altLang="ja-JP" sz="1800" dirty="0" smtClean="0"/>
              <a:t>transmission mechanism</a:t>
            </a:r>
            <a:r>
              <a:rPr lang="ja-JP" altLang="ja-JP" sz="1800" dirty="0" smtClean="0"/>
              <a:t>）である。</a:t>
            </a:r>
          </a:p>
          <a:p>
            <a:r>
              <a:rPr lang="ja-JP" altLang="ja-JP" sz="1800" b="1" dirty="0" smtClean="0"/>
              <a:t>第</a:t>
            </a:r>
            <a:r>
              <a:rPr lang="en-US" altLang="ja-JP" sz="1800" b="1" dirty="0" smtClean="0"/>
              <a:t>3</a:t>
            </a:r>
            <a:r>
              <a:rPr lang="ja-JP" altLang="ja-JP" sz="1800" b="1" dirty="0" smtClean="0"/>
              <a:t>の違い＝古典派的</a:t>
            </a:r>
            <a:r>
              <a:rPr lang="en-US" altLang="ja-JP" sz="1800" b="1" dirty="0" smtClean="0"/>
              <a:t>2</a:t>
            </a:r>
            <a:r>
              <a:rPr lang="ja-JP" altLang="ja-JP" sz="1800" b="1" dirty="0" smtClean="0"/>
              <a:t>分法か、複数市場の同時均衡分析か、という経済観の違い</a:t>
            </a:r>
            <a:endParaRPr lang="ja-JP" altLang="ja-JP" sz="1800" dirty="0" smtClean="0"/>
          </a:p>
          <a:p>
            <a:r>
              <a:rPr lang="ja-JP" altLang="ja-JP" sz="1800" dirty="0" smtClean="0"/>
              <a:t>生産物市場の均衡により実質国民生産物</a:t>
            </a:r>
            <a:r>
              <a:rPr lang="en-US" altLang="ja-JP" sz="1800" dirty="0" smtClean="0"/>
              <a:t>Y</a:t>
            </a:r>
            <a:r>
              <a:rPr lang="ja-JP" altLang="ja-JP" sz="1800" dirty="0" smtClean="0"/>
              <a:t>が決まり、貨幣市場の均衡により物価水準</a:t>
            </a:r>
            <a:r>
              <a:rPr lang="en-US" altLang="ja-JP" sz="1800" dirty="0" smtClean="0"/>
              <a:t>P</a:t>
            </a:r>
            <a:r>
              <a:rPr lang="ja-JP" altLang="ja-JP" sz="1800" dirty="0" smtClean="0"/>
              <a:t>が決まるという古典派の</a:t>
            </a:r>
            <a:r>
              <a:rPr lang="en-US" altLang="ja-JP" sz="1800" dirty="0" smtClean="0"/>
              <a:t>2</a:t>
            </a:r>
            <a:r>
              <a:rPr lang="ja-JP" altLang="ja-JP" sz="1800" dirty="0" smtClean="0"/>
              <a:t>分法は、完全雇用以外では成り立たない。</a:t>
            </a:r>
          </a:p>
          <a:p>
            <a:r>
              <a:rPr lang="ja-JP" altLang="ja-JP" sz="1800" dirty="0" smtClean="0"/>
              <a:t>ケインズは、完全雇用のみならず、不況、不完全雇用という</a:t>
            </a:r>
            <a:r>
              <a:rPr lang="en-US" altLang="ja-JP" sz="1800" dirty="0" smtClean="0"/>
              <a:t>2</a:t>
            </a:r>
            <a:r>
              <a:rPr lang="ja-JP" altLang="ja-JP" sz="1800" dirty="0" err="1" smtClean="0"/>
              <a:t>つの</a:t>
            </a:r>
            <a:r>
              <a:rPr lang="ja-JP" altLang="ja-JP" sz="1800" dirty="0" smtClean="0"/>
              <a:t>経済状態を考慮し、完全雇用における古典派理論をその特殊形態として包摂する『一般理論』を提唱した。そこで完全雇用以外では一般には両市場は相互に関連し合って国民生産物</a:t>
            </a:r>
            <a:r>
              <a:rPr lang="en-US" altLang="ja-JP" sz="1800" dirty="0" smtClean="0"/>
              <a:t>Y</a:t>
            </a:r>
            <a:r>
              <a:rPr lang="ja-JP" altLang="ja-JP" sz="1800" dirty="0" smtClean="0"/>
              <a:t>や利子率</a:t>
            </a:r>
            <a:r>
              <a:rPr lang="en-US" altLang="ja-JP" sz="1800" dirty="0" err="1" smtClean="0"/>
              <a:t>i</a:t>
            </a:r>
            <a:r>
              <a:rPr lang="ja-JP" altLang="ja-JP" sz="1800" dirty="0" smtClean="0"/>
              <a:t>および物価</a:t>
            </a:r>
            <a:r>
              <a:rPr lang="en-US" altLang="ja-JP" sz="1800" dirty="0" smtClean="0"/>
              <a:t>P</a:t>
            </a:r>
            <a:r>
              <a:rPr lang="ja-JP" altLang="ja-JP" sz="1800" dirty="0" smtClean="0"/>
              <a:t>を決めると考えた。その分析的枠組みが、生産物市場と貨幣市場の均衡を同時均衡として把握するために、ヒックスにより定式化された</a:t>
            </a:r>
            <a:r>
              <a:rPr lang="en-US" altLang="ja-JP" sz="1800" dirty="0" smtClean="0"/>
              <a:t>IS</a:t>
            </a:r>
            <a:r>
              <a:rPr lang="ja-JP" altLang="ja-JP" sz="1800" dirty="0" smtClean="0"/>
              <a:t>＝</a:t>
            </a:r>
            <a:r>
              <a:rPr lang="en-US" altLang="ja-JP" sz="1800" dirty="0" smtClean="0"/>
              <a:t>LM</a:t>
            </a:r>
            <a:r>
              <a:rPr lang="ja-JP" altLang="ja-JP" sz="1800" dirty="0" smtClean="0"/>
              <a:t>分析である。</a:t>
            </a:r>
            <a:endParaRPr lang="en-US" altLang="ja-JP" sz="1800" dirty="0" smtClean="0"/>
          </a:p>
          <a:p>
            <a:pPr>
              <a:buNone/>
            </a:pPr>
            <a:r>
              <a:rPr lang="en-US" altLang="ja-JP" sz="1800" b="1" dirty="0" smtClean="0"/>
              <a:t>2. Keynes added interest rate route as a effect transmission mechanism of monetary and other policies</a:t>
            </a:r>
            <a:r>
              <a:rPr lang="en-US" altLang="ja-JP" sz="1800" dirty="0" smtClean="0"/>
              <a:t>.</a:t>
            </a:r>
            <a:br>
              <a:rPr lang="en-US" altLang="ja-JP" sz="1800" dirty="0" smtClean="0"/>
            </a:br>
            <a:r>
              <a:rPr lang="en-US" altLang="ja-JP" sz="1800" dirty="0" smtClean="0"/>
              <a:t>Changing the amount of money supply not only affects the supply and demand of money through changes in the interest rate but also on investment. This is </a:t>
            </a:r>
            <a:r>
              <a:rPr lang="en-US" altLang="ja-JP" sz="1800" b="1" dirty="0" smtClean="0"/>
              <a:t>effect transmission mechanism</a:t>
            </a:r>
            <a:r>
              <a:rPr lang="en-US" altLang="ja-JP" sz="1800" dirty="0" smtClean="0"/>
              <a:t> called </a:t>
            </a:r>
            <a:r>
              <a:rPr lang="en-US" altLang="ja-JP" sz="1800" b="1" dirty="0" smtClean="0"/>
              <a:t>interest rate route.</a:t>
            </a:r>
          </a:p>
          <a:p>
            <a:pPr>
              <a:buNone/>
            </a:pPr>
            <a:r>
              <a:rPr lang="en-US" altLang="ja-JP" sz="1800" b="1" dirty="0" smtClean="0"/>
              <a:t>3. Difference in economic views of the classical dichotomy or the simultaneous equilibrium analysis of multiple markets</a:t>
            </a:r>
            <a:r>
              <a:rPr lang="en-US" altLang="ja-JP" sz="1800" dirty="0" smtClean="0"/>
              <a:t/>
            </a:r>
            <a:br>
              <a:rPr lang="en-US" altLang="ja-JP" sz="1800" dirty="0" smtClean="0"/>
            </a:br>
            <a:r>
              <a:rPr lang="en-US" altLang="ja-JP" sz="1800" dirty="0" smtClean="0"/>
              <a:t>The classical dichotomy that the real national product </a:t>
            </a:r>
            <a:r>
              <a:rPr lang="en-US" altLang="ja-JP" sz="1800" i="1" dirty="0" smtClean="0"/>
              <a:t>Y</a:t>
            </a:r>
            <a:r>
              <a:rPr lang="en-US" altLang="ja-JP" sz="1800" dirty="0" smtClean="0"/>
              <a:t> is determined by the equilibrium in the product market and the price level </a:t>
            </a:r>
            <a:r>
              <a:rPr lang="en-US" altLang="ja-JP" sz="1800" i="1" dirty="0" smtClean="0"/>
              <a:t>P</a:t>
            </a:r>
            <a:r>
              <a:rPr lang="en-US" altLang="ja-JP" sz="1800" dirty="0" smtClean="0"/>
              <a:t> is determined by the equilibrium in the money market can hold only at full employment.</a:t>
            </a:r>
            <a:br>
              <a:rPr lang="en-US" altLang="ja-JP" sz="1800" dirty="0" smtClean="0"/>
            </a:br>
            <a:r>
              <a:rPr lang="en-US" altLang="ja-JP" sz="1800" dirty="0" smtClean="0"/>
              <a:t>Keynes proposed a "general theory" that can analyze not only two economic conditions of depression and under-employment but also full employment, and includes classical theory in full employment as its special case. Therefore, in general, except for full employment, it was generally thought that both markets correlated to each other to decide national product Y, interest rate </a:t>
            </a:r>
            <a:r>
              <a:rPr lang="en-US" altLang="ja-JP" sz="1800" dirty="0" err="1" smtClean="0"/>
              <a:t>i</a:t>
            </a:r>
            <a:r>
              <a:rPr lang="en-US" altLang="ja-JP" sz="1800" dirty="0" smtClean="0"/>
              <a:t> and the price P. This analytical framework is </a:t>
            </a:r>
            <a:r>
              <a:rPr lang="en-US" altLang="ja-JP" sz="1800" i="1" dirty="0" err="1" smtClean="0"/>
              <a:t>IS</a:t>
            </a:r>
            <a:r>
              <a:rPr lang="en-US" altLang="ja-JP" sz="1800" i="1" dirty="0" smtClean="0"/>
              <a:t> = LM </a:t>
            </a:r>
            <a:r>
              <a:rPr lang="en-US" altLang="ja-JP" sz="1800" dirty="0" smtClean="0"/>
              <a:t>analysis formulated by Hicks in order to grasp equilibrium between product and money markets as simultaneous equilibrium.</a:t>
            </a:r>
            <a:endParaRPr lang="ja-JP" altLang="ja-JP" sz="18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428625"/>
            <a:ext cx="7772400" cy="642938"/>
          </a:xfrm>
        </p:spPr>
        <p:txBody>
          <a:bodyPr/>
          <a:lstStyle/>
          <a:p>
            <a:pPr eaLnBrk="1" hangingPunct="1"/>
            <a:r>
              <a:rPr lang="ja-JP" altLang="en-US" sz="3000" dirty="0" smtClean="0">
                <a:solidFill>
                  <a:schemeClr val="tx1"/>
                </a:solidFill>
                <a:latin typeface="ＭＳ 明朝" pitchFamily="17" charset="-128"/>
                <a:ea typeface="ＭＳ ゴシック" pitchFamily="49" charset="-128"/>
              </a:rPr>
              <a:t>　</a:t>
            </a:r>
          </a:p>
        </p:txBody>
      </p:sp>
      <p:sp>
        <p:nvSpPr>
          <p:cNvPr id="3075" name="Rectangle 3"/>
          <p:cNvSpPr>
            <a:spLocks noGrp="1" noChangeArrowheads="1"/>
          </p:cNvSpPr>
          <p:nvPr>
            <p:ph idx="1"/>
          </p:nvPr>
        </p:nvSpPr>
        <p:spPr>
          <a:xfrm>
            <a:off x="0" y="188640"/>
            <a:ext cx="9144000" cy="6669360"/>
          </a:xfrm>
        </p:spPr>
        <p:txBody>
          <a:bodyPr/>
          <a:lstStyle/>
          <a:p>
            <a:r>
              <a:rPr lang="ja-JP" altLang="ja-JP" sz="1800" dirty="0" smtClean="0"/>
              <a:t>生産物市場と貨幣市場の</a:t>
            </a:r>
            <a:r>
              <a:rPr lang="ja-JP" altLang="ja-JP" sz="1800" b="1" dirty="0" smtClean="0"/>
              <a:t>同時均衡</a:t>
            </a:r>
            <a:r>
              <a:rPr lang="ja-JP" altLang="ja-JP" sz="1800" dirty="0" smtClean="0"/>
              <a:t>⇒</a:t>
            </a:r>
            <a:r>
              <a:rPr lang="en-US" altLang="ja-JP" sz="1800" b="1" dirty="0" smtClean="0"/>
              <a:t>IS=LM</a:t>
            </a:r>
            <a:r>
              <a:rPr lang="ja-JP" altLang="ja-JP" sz="1800" b="1" dirty="0" smtClean="0"/>
              <a:t>分析</a:t>
            </a:r>
            <a:r>
              <a:rPr lang="ja-JP" altLang="ja-JP" sz="1800" dirty="0" smtClean="0"/>
              <a:t>⇒主要な変数は国民所得</a:t>
            </a:r>
            <a:r>
              <a:rPr lang="en-US" altLang="ja-JP" sz="1800" i="1" dirty="0" smtClean="0"/>
              <a:t>Y</a:t>
            </a:r>
            <a:r>
              <a:rPr lang="ja-JP" altLang="ja-JP" sz="1800" dirty="0" smtClean="0"/>
              <a:t>と利子率</a:t>
            </a:r>
            <a:r>
              <a:rPr lang="en-US" altLang="ja-JP" sz="1800" i="1" dirty="0" err="1" smtClean="0"/>
              <a:t>i</a:t>
            </a:r>
            <a:r>
              <a:rPr lang="ja-JP" altLang="ja-JP" sz="1800" dirty="0" err="1" smtClean="0"/>
              <a:t>、</a:t>
            </a:r>
            <a:r>
              <a:rPr lang="ja-JP" altLang="ja-JP" sz="1800" dirty="0" smtClean="0"/>
              <a:t>物価</a:t>
            </a:r>
            <a:r>
              <a:rPr lang="en-US" altLang="ja-JP" sz="1800" i="1" dirty="0" smtClean="0"/>
              <a:t>P</a:t>
            </a:r>
            <a:r>
              <a:rPr lang="ja-JP" altLang="ja-JP" sz="1800" dirty="0" smtClean="0"/>
              <a:t>や貨幣賃金率</a:t>
            </a:r>
            <a:r>
              <a:rPr lang="en-US" altLang="ja-JP" sz="1800" i="1" dirty="0" smtClean="0"/>
              <a:t>w</a:t>
            </a:r>
            <a:r>
              <a:rPr lang="ja-JP" altLang="ja-JP" sz="1800" dirty="0" smtClean="0"/>
              <a:t>は所与のパラメーター</a:t>
            </a:r>
          </a:p>
          <a:p>
            <a:r>
              <a:rPr lang="ja-JP" altLang="ja-JP" sz="1800" dirty="0" smtClean="0"/>
              <a:t>金融政策で貨幣供給量</a:t>
            </a:r>
            <a:r>
              <a:rPr lang="en-US" altLang="ja-JP" sz="1800" i="1" dirty="0" smtClean="0"/>
              <a:t>M</a:t>
            </a:r>
            <a:r>
              <a:rPr lang="ja-JP" altLang="ja-JP" sz="1800" dirty="0" smtClean="0"/>
              <a:t>を増減、財政政策で政府支出</a:t>
            </a:r>
            <a:r>
              <a:rPr lang="en-US" altLang="ja-JP" sz="1800" i="1" dirty="0" smtClean="0"/>
              <a:t>G</a:t>
            </a:r>
            <a:r>
              <a:rPr lang="ja-JP" altLang="ja-JP" sz="1800" dirty="0" smtClean="0"/>
              <a:t>や税額</a:t>
            </a:r>
            <a:r>
              <a:rPr lang="en-US" altLang="ja-JP" sz="1800" i="1" dirty="0" smtClean="0"/>
              <a:t>T</a:t>
            </a:r>
            <a:r>
              <a:rPr lang="ja-JP" altLang="ja-JP" sz="1800" dirty="0" smtClean="0"/>
              <a:t>を増減⇒両市場にどのような影響を及ぼし、国民所得</a:t>
            </a:r>
            <a:r>
              <a:rPr lang="en-US" altLang="ja-JP" sz="1800" i="1" dirty="0" smtClean="0"/>
              <a:t>Y</a:t>
            </a:r>
            <a:r>
              <a:rPr lang="ja-JP" altLang="ja-JP" sz="1800" dirty="0" smtClean="0"/>
              <a:t>と利子率</a:t>
            </a:r>
            <a:r>
              <a:rPr lang="en-US" altLang="ja-JP" sz="1800" i="1" dirty="0" err="1" smtClean="0"/>
              <a:t>i</a:t>
            </a:r>
            <a:r>
              <a:rPr lang="ja-JP" altLang="ja-JP" sz="1800" dirty="0" smtClean="0"/>
              <a:t>の均衡値をどのように変化</a:t>
            </a:r>
          </a:p>
          <a:p>
            <a:r>
              <a:rPr lang="ja-JP" altLang="ja-JP" sz="1800" dirty="0" smtClean="0"/>
              <a:t>労働市場の需給均衡を分析…古典派とケインズ派</a:t>
            </a:r>
          </a:p>
          <a:p>
            <a:r>
              <a:rPr lang="ja-JP" altLang="ja-JP" sz="1800" dirty="0" smtClean="0"/>
              <a:t>生産物市場、貨幣市場、債券市場および労働市場の</a:t>
            </a:r>
            <a:r>
              <a:rPr lang="en-US" altLang="ja-JP" sz="1800" dirty="0" smtClean="0"/>
              <a:t>4</a:t>
            </a:r>
            <a:r>
              <a:rPr lang="ja-JP" altLang="ja-JP" sz="1800" dirty="0" err="1" smtClean="0"/>
              <a:t>つの</a:t>
            </a:r>
            <a:r>
              <a:rPr lang="ja-JP" altLang="ja-JP" sz="1800" dirty="0" smtClean="0"/>
              <a:t>市場の</a:t>
            </a:r>
            <a:r>
              <a:rPr lang="ja-JP" altLang="ja-JP" sz="1800" b="1" dirty="0" smtClean="0"/>
              <a:t>一般均衡を分析</a:t>
            </a:r>
            <a:endParaRPr lang="en-US" altLang="ja-JP" sz="1800" b="1" dirty="0" smtClean="0"/>
          </a:p>
          <a:p>
            <a:endParaRPr lang="en-US" altLang="ja-JP" sz="1800" dirty="0" smtClean="0"/>
          </a:p>
          <a:p>
            <a:pPr>
              <a:buNone/>
            </a:pPr>
            <a:r>
              <a:rPr lang="en-US" altLang="ja-JP" sz="1800" b="1" dirty="0" smtClean="0"/>
              <a:t>Simultaneous equilibrium </a:t>
            </a:r>
            <a:r>
              <a:rPr lang="en-US" altLang="ja-JP" sz="1800" dirty="0" smtClean="0"/>
              <a:t>between product market and money market ⇒ </a:t>
            </a:r>
            <a:r>
              <a:rPr lang="en-US" altLang="ja-JP" sz="1800" b="1" i="1" dirty="0" smtClean="0"/>
              <a:t>IS </a:t>
            </a:r>
            <a:r>
              <a:rPr lang="en-US" altLang="ja-JP" sz="1800" b="1" dirty="0" smtClean="0"/>
              <a:t>= </a:t>
            </a:r>
            <a:r>
              <a:rPr lang="en-US" altLang="ja-JP" sz="1800" b="1" i="1" dirty="0" smtClean="0"/>
              <a:t>LM</a:t>
            </a:r>
            <a:r>
              <a:rPr lang="en-US" altLang="ja-JP" sz="1800" b="1" dirty="0" smtClean="0"/>
              <a:t> analysis </a:t>
            </a:r>
            <a:r>
              <a:rPr lang="en-US" altLang="ja-JP" sz="1800" dirty="0" smtClean="0"/>
              <a:t>⇒ national income </a:t>
            </a:r>
            <a:r>
              <a:rPr lang="en-US" altLang="ja-JP" sz="1800" i="1" dirty="0" smtClean="0"/>
              <a:t>Y </a:t>
            </a:r>
            <a:r>
              <a:rPr lang="en-US" altLang="ja-JP" sz="1800" dirty="0" smtClean="0"/>
              <a:t>and interest rate </a:t>
            </a:r>
            <a:r>
              <a:rPr lang="en-US" altLang="ja-JP" sz="1800" i="1" dirty="0" err="1" smtClean="0"/>
              <a:t>i</a:t>
            </a:r>
            <a:r>
              <a:rPr lang="en-US" altLang="ja-JP" sz="1800" i="1" dirty="0" smtClean="0"/>
              <a:t> </a:t>
            </a:r>
            <a:r>
              <a:rPr lang="en-US" altLang="ja-JP" sz="1800" dirty="0" smtClean="0"/>
              <a:t>as the main variables, prices </a:t>
            </a:r>
            <a:r>
              <a:rPr lang="en-US" altLang="ja-JP" sz="1800" i="1" dirty="0" smtClean="0"/>
              <a:t>P</a:t>
            </a:r>
            <a:r>
              <a:rPr lang="en-US" altLang="ja-JP" sz="1800" dirty="0" smtClean="0"/>
              <a:t> and money wage rate </a:t>
            </a:r>
            <a:r>
              <a:rPr lang="en-US" altLang="ja-JP" sz="1800" i="1" dirty="0" smtClean="0"/>
              <a:t>w</a:t>
            </a:r>
            <a:r>
              <a:rPr lang="en-US" altLang="ja-JP" sz="1800" dirty="0" smtClean="0"/>
              <a:t> are given parameters</a:t>
            </a:r>
          </a:p>
          <a:p>
            <a:pPr>
              <a:buNone/>
            </a:pPr>
            <a:r>
              <a:rPr lang="en-US" altLang="ja-JP" sz="1800" dirty="0" smtClean="0"/>
              <a:t>Monetary policy increases or decreases the money supply amount M, and fiscal policy increases or decreases government expenditure </a:t>
            </a:r>
            <a:r>
              <a:rPr lang="en-US" altLang="ja-JP" sz="1800" i="1" dirty="0" smtClean="0"/>
              <a:t>G</a:t>
            </a:r>
            <a:r>
              <a:rPr lang="en-US" altLang="ja-JP" sz="1800" dirty="0" smtClean="0"/>
              <a:t> and tax amount </a:t>
            </a:r>
            <a:r>
              <a:rPr lang="en-US" altLang="ja-JP" sz="1800" i="1" dirty="0" smtClean="0"/>
              <a:t>T</a:t>
            </a:r>
            <a:r>
              <a:rPr lang="en-US" altLang="ja-JP" sz="1800" dirty="0" smtClean="0"/>
              <a:t> </a:t>
            </a:r>
          </a:p>
          <a:p>
            <a:pPr>
              <a:buNone/>
            </a:pPr>
            <a:r>
              <a:rPr lang="en-US" altLang="ja-JP" sz="1800" dirty="0" smtClean="0"/>
              <a:t>     ⇒ how they affect the two markets, how the equilibrium values of national income </a:t>
            </a:r>
            <a:r>
              <a:rPr lang="en-US" altLang="ja-JP" sz="1800" i="1" dirty="0" smtClean="0"/>
              <a:t>Y</a:t>
            </a:r>
            <a:r>
              <a:rPr lang="en-US" altLang="ja-JP" sz="1800" dirty="0" smtClean="0"/>
              <a:t> and interest rate</a:t>
            </a:r>
            <a:r>
              <a:rPr lang="en-US" altLang="ja-JP" sz="1800" i="1" dirty="0" smtClean="0"/>
              <a:t> </a:t>
            </a:r>
            <a:r>
              <a:rPr lang="en-US" altLang="ja-JP" sz="1800" i="1" dirty="0" err="1" smtClean="0"/>
              <a:t>i</a:t>
            </a:r>
            <a:r>
              <a:rPr lang="en-US" altLang="ja-JP" sz="1800" i="1" dirty="0" smtClean="0"/>
              <a:t> </a:t>
            </a:r>
            <a:r>
              <a:rPr lang="en-US" altLang="ja-JP" sz="1800" dirty="0" smtClean="0"/>
              <a:t>change</a:t>
            </a:r>
          </a:p>
          <a:p>
            <a:pPr>
              <a:buNone/>
            </a:pPr>
            <a:r>
              <a:rPr lang="en-US" altLang="ja-JP" sz="1800" dirty="0" smtClean="0"/>
              <a:t>Analyzing the supply-demand balance in labor market ... classical school and Keynesian school</a:t>
            </a:r>
          </a:p>
          <a:p>
            <a:pPr>
              <a:buNone/>
            </a:pPr>
            <a:r>
              <a:rPr lang="en-US" altLang="ja-JP" sz="1800" b="1" dirty="0" smtClean="0"/>
              <a:t>General equilibrium theory </a:t>
            </a:r>
            <a:r>
              <a:rPr lang="en-US" altLang="ja-JP" sz="1800" dirty="0" smtClean="0"/>
              <a:t>analyzes the four markets of product market, money market, bond market and labor market</a:t>
            </a:r>
          </a:p>
          <a:p>
            <a:pPr>
              <a:buNone/>
            </a:pPr>
            <a:endParaRPr lang="en-US" altLang="ja-JP" sz="1800" dirty="0" smtClean="0"/>
          </a:p>
          <a:p>
            <a:pPr>
              <a:buNone/>
            </a:pPr>
            <a:endParaRPr lang="ja-JP" altLang="ja-JP"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
            <a:ext cx="8134672" cy="476671"/>
          </a:xfrm>
        </p:spPr>
        <p:txBody>
          <a:bodyPr>
            <a:normAutofit fontScale="90000"/>
          </a:bodyPr>
          <a:lstStyle/>
          <a:p>
            <a:r>
              <a:rPr lang="ja-JP" altLang="en-US" sz="2000" b="1" dirty="0" smtClean="0"/>
              <a:t>７</a:t>
            </a:r>
            <a:r>
              <a:rPr lang="en-US" altLang="ja-JP" sz="2000" b="1" dirty="0" smtClean="0"/>
              <a:t>C</a:t>
            </a:r>
            <a:r>
              <a:rPr lang="ja-JP" altLang="ja-JP" sz="2000" b="1" dirty="0" err="1" smtClean="0"/>
              <a:t>．</a:t>
            </a:r>
            <a:r>
              <a:rPr lang="ja-JP" altLang="ja-JP" sz="2000" b="1" dirty="0" smtClean="0"/>
              <a:t>ケインズ革命</a:t>
            </a:r>
            <a:r>
              <a:rPr lang="en-US" altLang="ja-JP" sz="2000" b="1" dirty="0" smtClean="0"/>
              <a:t> </a:t>
            </a:r>
            <a:br>
              <a:rPr lang="en-US" altLang="ja-JP" sz="2000" b="1" dirty="0" smtClean="0"/>
            </a:br>
            <a:r>
              <a:rPr lang="en-US" altLang="ja-JP" sz="2000" b="1" dirty="0" smtClean="0"/>
              <a:t>Keynesian Revolution</a:t>
            </a:r>
            <a:endParaRPr lang="ja-JP" altLang="ja-JP" sz="2000" dirty="0"/>
          </a:p>
        </p:txBody>
      </p:sp>
      <p:sp>
        <p:nvSpPr>
          <p:cNvPr id="10243" name="Rectangle 3"/>
          <p:cNvSpPr>
            <a:spLocks noGrp="1" noChangeArrowheads="1"/>
          </p:cNvSpPr>
          <p:nvPr>
            <p:ph idx="1"/>
          </p:nvPr>
        </p:nvSpPr>
        <p:spPr>
          <a:xfrm>
            <a:off x="0" y="476672"/>
            <a:ext cx="9144000" cy="6381328"/>
          </a:xfrm>
        </p:spPr>
        <p:txBody>
          <a:bodyPr>
            <a:normAutofit fontScale="92500" lnSpcReduction="10000"/>
          </a:bodyPr>
          <a:lstStyle/>
          <a:p>
            <a:r>
              <a:rPr lang="ja-JP" altLang="ja-JP" sz="1800" b="1" dirty="0" smtClean="0"/>
              <a:t>第</a:t>
            </a:r>
            <a:r>
              <a:rPr lang="en-US" altLang="ja-JP" sz="1800" b="1" dirty="0" smtClean="0"/>
              <a:t>4</a:t>
            </a:r>
            <a:r>
              <a:rPr lang="ja-JP" altLang="ja-JP" sz="1800" b="1" dirty="0" smtClean="0"/>
              <a:t>の大きな違い＝労働市場における古典派の第</a:t>
            </a:r>
            <a:r>
              <a:rPr lang="en-US" altLang="ja-JP" sz="1800" b="1" dirty="0" smtClean="0"/>
              <a:t>2</a:t>
            </a:r>
            <a:r>
              <a:rPr lang="ja-JP" altLang="ja-JP" sz="1800" b="1" dirty="0" smtClean="0"/>
              <a:t>公準を認めるか否か</a:t>
            </a:r>
            <a:endParaRPr lang="ja-JP" altLang="ja-JP" sz="1800" dirty="0" smtClean="0"/>
          </a:p>
          <a:p>
            <a:r>
              <a:rPr lang="ja-JP" altLang="ja-JP" sz="1800" dirty="0" smtClean="0"/>
              <a:t>完全雇用ではともあれ、少なくとも大恐慌のような不況期には、労働者は現行貨幣賃金</a:t>
            </a:r>
            <a:r>
              <a:rPr lang="en-US" altLang="ja-JP" sz="1800" i="1" dirty="0" smtClean="0"/>
              <a:t>w</a:t>
            </a:r>
            <a:r>
              <a:rPr lang="ja-JP" altLang="ja-JP" sz="1800" dirty="0" smtClean="0"/>
              <a:t>で働きたいと思っても就業できないので、大量の失業が発生する。価格調整機構を重視する</a:t>
            </a:r>
            <a:r>
              <a:rPr lang="en-US" altLang="ja-JP" sz="1800" dirty="0" smtClean="0"/>
              <a:t>.</a:t>
            </a:r>
            <a:r>
              <a:rPr lang="ja-JP" altLang="ja-JP" sz="1800" dirty="0" smtClean="0"/>
              <a:t>古典派・新古典派は、これは自発的失業であって、労働者が貨幣賃金の切り下げを受け入れれば、企業の労働需要が増えて完全雇用を回復しうると主張した。</a:t>
            </a:r>
          </a:p>
          <a:p>
            <a:r>
              <a:rPr lang="ja-JP" altLang="ja-JP" sz="1800" dirty="0" smtClean="0"/>
              <a:t>ケインズは貨幣賃金の下方硬直性を前提として、古典派の第</a:t>
            </a:r>
            <a:r>
              <a:rPr lang="en-US" altLang="ja-JP" sz="1800" dirty="0" smtClean="0"/>
              <a:t>2</a:t>
            </a:r>
            <a:r>
              <a:rPr lang="ja-JP" altLang="ja-JP" sz="1800" dirty="0" smtClean="0"/>
              <a:t>公準を認めずに、価格調整メカニズムが働かないときには数量調整メカニズムによって、非自発的失業を伴う不完全雇用均衡が成立することを論証した。これは後に数量調整機構による固定価格モデルの発展に道を開くことになった。</a:t>
            </a:r>
          </a:p>
          <a:p>
            <a:pPr>
              <a:buNone/>
            </a:pPr>
            <a:r>
              <a:rPr lang="en-US" altLang="ja-JP" sz="1800" b="1" dirty="0" smtClean="0"/>
              <a:t>4. Big difference whether to accept the second axiom of classical school in the labor market</a:t>
            </a:r>
            <a:endParaRPr lang="en-US" altLang="ja-JP" sz="1800" dirty="0" smtClean="0"/>
          </a:p>
          <a:p>
            <a:pPr>
              <a:buNone/>
            </a:pPr>
            <a:r>
              <a:rPr lang="en-US" altLang="ja-JP" sz="1800" dirty="0" smtClean="0"/>
              <a:t>Regardless of full employment, at least during a recession period like the Great Depression, workers can not work even if they want to work under the current money wage </a:t>
            </a:r>
            <a:r>
              <a:rPr lang="en-US" altLang="ja-JP" sz="1800" i="1" dirty="0" smtClean="0"/>
              <a:t>w</a:t>
            </a:r>
            <a:r>
              <a:rPr lang="en-US" altLang="ja-JP" sz="1800" dirty="0" smtClean="0"/>
              <a:t>, so a lot of unemployment will occur. Focusing on price adjustment mechanism Classical and Neoclassical schools insisted that, because it is voluntary unemployment, if workers accept devaluation of money wage, labor demand of firms increases and full employment can be recovered.</a:t>
            </a:r>
          </a:p>
          <a:p>
            <a:pPr>
              <a:buNone/>
            </a:pPr>
            <a:r>
              <a:rPr lang="en-US" altLang="ja-JP" sz="1800" dirty="0" smtClean="0"/>
              <a:t>On the assumption of the downward rigidity of money wages, Keynes did not admit the second axiom of the classical school, and demonstrated that the quantity adjustment mechanism ensures under-employment equilibrium with involuntary unemployment to hold, when the price adjustment mechanism does not work. This led to the development of fixed price models by the quantity adjustment mechanism later.</a:t>
            </a:r>
            <a:br>
              <a:rPr lang="en-US" altLang="ja-JP" sz="1800" dirty="0" smtClean="0"/>
            </a:br>
            <a:r>
              <a:rPr lang="en-US" altLang="ja-JP" sz="1800" dirty="0" smtClean="0"/>
              <a:t>Fifth difference = Difference between policy theory and national view</a:t>
            </a:r>
            <a:br>
              <a:rPr lang="en-US" altLang="ja-JP" sz="1800" dirty="0" smtClean="0"/>
            </a:br>
            <a:endParaRPr lang="ja-JP" altLang="ja-JP" sz="18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
            <a:ext cx="8134672" cy="476671"/>
          </a:xfrm>
        </p:spPr>
        <p:txBody>
          <a:bodyPr>
            <a:normAutofit fontScale="90000"/>
          </a:bodyPr>
          <a:lstStyle/>
          <a:p>
            <a:r>
              <a:rPr lang="ja-JP" altLang="en-US" sz="2000" b="1" dirty="0" smtClean="0"/>
              <a:t>７</a:t>
            </a:r>
            <a:r>
              <a:rPr lang="en-US" altLang="ja-JP" sz="2000" b="1" dirty="0" smtClean="0"/>
              <a:t>D</a:t>
            </a:r>
            <a:r>
              <a:rPr lang="ja-JP" altLang="ja-JP" sz="2000" b="1" dirty="0" err="1" smtClean="0"/>
              <a:t>．</a:t>
            </a:r>
            <a:r>
              <a:rPr lang="ja-JP" altLang="ja-JP" sz="2000" b="1" dirty="0" smtClean="0"/>
              <a:t>ケインズ革命</a:t>
            </a:r>
            <a:r>
              <a:rPr lang="en-US" altLang="ja-JP" sz="2000" b="1" dirty="0" smtClean="0"/>
              <a:t> </a:t>
            </a:r>
            <a:br>
              <a:rPr lang="en-US" altLang="ja-JP" sz="2000" b="1" dirty="0" smtClean="0"/>
            </a:br>
            <a:r>
              <a:rPr lang="en-US" altLang="ja-JP" sz="2000" b="1" dirty="0" smtClean="0"/>
              <a:t>Keynesian Revolution</a:t>
            </a:r>
            <a:endParaRPr lang="ja-JP" altLang="ja-JP" sz="2000" dirty="0"/>
          </a:p>
        </p:txBody>
      </p:sp>
      <p:sp>
        <p:nvSpPr>
          <p:cNvPr id="10243" name="Rectangle 3"/>
          <p:cNvSpPr>
            <a:spLocks noGrp="1" noChangeArrowheads="1"/>
          </p:cNvSpPr>
          <p:nvPr>
            <p:ph idx="1"/>
          </p:nvPr>
        </p:nvSpPr>
        <p:spPr>
          <a:xfrm>
            <a:off x="0" y="548680"/>
            <a:ext cx="9144000" cy="6309320"/>
          </a:xfrm>
        </p:spPr>
        <p:txBody>
          <a:bodyPr>
            <a:normAutofit fontScale="85000" lnSpcReduction="10000"/>
          </a:bodyPr>
          <a:lstStyle/>
          <a:p>
            <a:r>
              <a:rPr lang="ja-JP" altLang="ja-JP" sz="1800" b="1" dirty="0" smtClean="0"/>
              <a:t>第</a:t>
            </a:r>
            <a:r>
              <a:rPr lang="en-US" altLang="ja-JP" sz="1800" b="1" dirty="0" smtClean="0"/>
              <a:t>5</a:t>
            </a:r>
            <a:r>
              <a:rPr lang="ja-JP" altLang="ja-JP" sz="1800" b="1" dirty="0" smtClean="0"/>
              <a:t>の違い＝政策理論、国家観の違い</a:t>
            </a:r>
            <a:endParaRPr lang="ja-JP" altLang="ja-JP" sz="1800" dirty="0" smtClean="0"/>
          </a:p>
          <a:p>
            <a:r>
              <a:rPr lang="ja-JP" altLang="ja-JP" sz="1800" dirty="0" smtClean="0"/>
              <a:t>古典派は伸縮的な価格調整機構による完全雇用の回復を説き、単年度均衡財政主義、安価な政府、小さな政府、自由主義的な政府を唱えた。</a:t>
            </a:r>
            <a:endParaRPr lang="en-US" altLang="ja-JP" sz="1800" dirty="0" smtClean="0"/>
          </a:p>
          <a:p>
            <a:r>
              <a:rPr lang="ja-JP" altLang="ja-JP" sz="1800" dirty="0" smtClean="0"/>
              <a:t>ケインズは、不況時には政府が赤字国債を発行してでも積極的な財政政策</a:t>
            </a:r>
            <a:r>
              <a:rPr lang="ja-JP" altLang="en-US" sz="1800" dirty="0" smtClean="0"/>
              <a:t>の</a:t>
            </a:r>
            <a:r>
              <a:rPr lang="ja-JP" altLang="ja-JP" sz="1800" dirty="0" smtClean="0"/>
              <a:t>発動により、労働需要量を増加させれば、完全雇用を回復できると説いた。これが有効需要政策。ケインズ自身は、単年度均衡財政主義を支持しなかった</a:t>
            </a:r>
            <a:r>
              <a:rPr lang="ja-JP" altLang="en-US" sz="1800" dirty="0" smtClean="0"/>
              <a:t>が</a:t>
            </a:r>
            <a:r>
              <a:rPr lang="ja-JP" altLang="ja-JP" sz="1800" dirty="0" smtClean="0"/>
              <a:t>、いつまでも財政赤字を垂れ流しても良いと認めたわけではなく、景気循環の過程で不況時の赤字は好況時の黒字によって相殺されれば良いと考えた。しかしケインジアンの中には、長期的な赤字の垂れ流しを是認し、赤字財政主義、大きな政府、</a:t>
            </a:r>
            <a:r>
              <a:rPr lang="ja-JP" altLang="en-US" sz="1800" dirty="0" smtClean="0"/>
              <a:t>政府の</a:t>
            </a:r>
            <a:r>
              <a:rPr lang="ja-JP" altLang="ja-JP" sz="1800" dirty="0" smtClean="0"/>
              <a:t>肥大化、非自由主義的な政府を唱える者も出</a:t>
            </a:r>
            <a:r>
              <a:rPr lang="ja-JP" altLang="en-US" sz="1800" dirty="0" smtClean="0"/>
              <a:t>た</a:t>
            </a:r>
            <a:r>
              <a:rPr lang="ja-JP" altLang="ja-JP" sz="1800" dirty="0" smtClean="0"/>
              <a:t>。</a:t>
            </a:r>
          </a:p>
          <a:p>
            <a:r>
              <a:rPr lang="ja-JP" altLang="ja-JP" sz="1800" dirty="0" smtClean="0"/>
              <a:t>ケインズ理論は、古典派の経済学に対して以上のような大きな修正を迫った。そこで資本主義経済が大恐慌に陥っても、有効需要の原理に基づいて救済することができると説いたケインズの『一般理論』は、当時の経済学者の間にあたかも「燎原の火」のごとくに広がった。</a:t>
            </a:r>
            <a:r>
              <a:rPr lang="ja-JP" altLang="ja-JP" sz="1800" b="1" dirty="0" smtClean="0"/>
              <a:t>クライン</a:t>
            </a:r>
            <a:r>
              <a:rPr lang="ja-JP" altLang="ja-JP" sz="1800" dirty="0" smtClean="0"/>
              <a:t>（</a:t>
            </a:r>
            <a:r>
              <a:rPr lang="en-US" altLang="ja-JP" sz="1800" dirty="0" smtClean="0"/>
              <a:t>Laurence Klein</a:t>
            </a:r>
            <a:r>
              <a:rPr lang="ja-JP" altLang="ja-JP" sz="1800" dirty="0" smtClean="0"/>
              <a:t>）は、そうした経済理論上の大変化を</a:t>
            </a:r>
            <a:r>
              <a:rPr lang="ja-JP" altLang="ja-JP" sz="1800" b="1" dirty="0" smtClean="0"/>
              <a:t>ケインズ革命</a:t>
            </a:r>
            <a:r>
              <a:rPr lang="ja-JP" altLang="ja-JP" sz="1800" dirty="0" smtClean="0"/>
              <a:t>（</a:t>
            </a:r>
            <a:r>
              <a:rPr lang="en-US" altLang="ja-JP" sz="1800" dirty="0" smtClean="0"/>
              <a:t>Keynesian revolution</a:t>
            </a:r>
            <a:r>
              <a:rPr lang="ja-JP" altLang="ja-JP" sz="1800" dirty="0" smtClean="0"/>
              <a:t>）と呼んだ。</a:t>
            </a:r>
          </a:p>
          <a:p>
            <a:pPr>
              <a:buNone/>
            </a:pPr>
            <a:r>
              <a:rPr lang="en-US" altLang="ja-JP" sz="1800" b="1" dirty="0" smtClean="0"/>
              <a:t>5</a:t>
            </a:r>
            <a:r>
              <a:rPr lang="ja-JP" altLang="en-US" sz="1800" b="1" dirty="0" err="1" smtClean="0"/>
              <a:t>．</a:t>
            </a:r>
            <a:r>
              <a:rPr lang="en-US" altLang="ja-JP" sz="1800" b="1" dirty="0" smtClean="0"/>
              <a:t>Difference between policy theory and national view</a:t>
            </a:r>
          </a:p>
          <a:p>
            <a:pPr>
              <a:buNone/>
            </a:pPr>
            <a:r>
              <a:rPr lang="en-US" altLang="ja-JP" sz="1800" dirty="0" smtClean="0"/>
              <a:t>Classicalists preached </a:t>
            </a:r>
            <a:r>
              <a:rPr lang="en-US" altLang="ja-JP" sz="1800" b="1" dirty="0" smtClean="0"/>
              <a:t>the recovery of full employment by</a:t>
            </a:r>
            <a:r>
              <a:rPr lang="ja-JP" altLang="en-US" sz="1800" b="1" dirty="0" smtClean="0"/>
              <a:t>　</a:t>
            </a:r>
            <a:r>
              <a:rPr lang="en-US" altLang="ja-JP" sz="1800" b="1" dirty="0" smtClean="0"/>
              <a:t>elastic price adjustment mechanism</a:t>
            </a:r>
            <a:r>
              <a:rPr lang="en-US" altLang="ja-JP" sz="1800" dirty="0" smtClean="0"/>
              <a:t>, advocated </a:t>
            </a:r>
            <a:r>
              <a:rPr lang="en-US" altLang="ja-JP" sz="1800" b="1" dirty="0" smtClean="0"/>
              <a:t>single-year equilibrium finance</a:t>
            </a:r>
            <a:r>
              <a:rPr lang="en-US" altLang="ja-JP" sz="1800" dirty="0" smtClean="0"/>
              <a:t>, </a:t>
            </a:r>
            <a:r>
              <a:rPr lang="en-US" altLang="ja-JP" sz="1800" b="1" dirty="0" smtClean="0"/>
              <a:t>cheap government, small government, liberalistic government.</a:t>
            </a:r>
          </a:p>
          <a:p>
            <a:pPr>
              <a:buNone/>
            </a:pPr>
            <a:r>
              <a:rPr lang="en-US" altLang="ja-JP" sz="1800" dirty="0" smtClean="0"/>
              <a:t>Keynes said that full employment can be recovered by increasing the labor demand by activating </a:t>
            </a:r>
            <a:r>
              <a:rPr lang="en-US" altLang="ja-JP" sz="1800" b="1" dirty="0" smtClean="0"/>
              <a:t>aggressive fiscal policy </a:t>
            </a:r>
            <a:r>
              <a:rPr lang="en-US" altLang="ja-JP" sz="1800" dirty="0" smtClean="0"/>
              <a:t>even if the government issued deficit bonds during a depression. This is </a:t>
            </a:r>
            <a:r>
              <a:rPr lang="en-US" altLang="ja-JP" sz="1800" b="1" dirty="0" smtClean="0"/>
              <a:t>an effective demand policy</a:t>
            </a:r>
            <a:r>
              <a:rPr lang="en-US" altLang="ja-JP" sz="1800" dirty="0" smtClean="0"/>
              <a:t>. Keynes himself did not support single-year equilibrium finance, but he did not admit that it would be good to let the fiscal deficit for a long time. In the process of economic cycle </a:t>
            </a:r>
            <a:r>
              <a:rPr lang="en-US" altLang="ja-JP" sz="1800" b="1" dirty="0" smtClean="0"/>
              <a:t>deficit in recession should be offset by surplus in economic boom</a:t>
            </a:r>
            <a:r>
              <a:rPr lang="en-US" altLang="ja-JP" sz="1800" dirty="0" smtClean="0"/>
              <a:t>. However, </a:t>
            </a:r>
            <a:r>
              <a:rPr lang="en-US" altLang="ja-JP" sz="1800" b="1" dirty="0" smtClean="0"/>
              <a:t>some Keynesian people approved a long-run drift of deficit, advocated deficit finance, big government, government enlargement, non-liberalistic government</a:t>
            </a:r>
            <a:r>
              <a:rPr lang="en-US" altLang="ja-JP" sz="1800" dirty="0" smtClean="0"/>
              <a:t>.</a:t>
            </a:r>
          </a:p>
          <a:p>
            <a:pPr>
              <a:buNone/>
            </a:pPr>
            <a:r>
              <a:rPr lang="en-US" altLang="ja-JP" sz="1800" dirty="0" smtClean="0"/>
              <a:t>Keynesian theory urged the major modifications to the classical economics. Keynes's "general theory", which he premised that even if the capitalist economy falls into a depression, it can be relieved based on the principle of effective demand.  Because Keynes’s theory spread to the economists of the time  "as the fire of fields“, </a:t>
            </a:r>
            <a:r>
              <a:rPr lang="en-US" altLang="ja-JP" sz="1800" b="1" dirty="0" smtClean="0"/>
              <a:t>Laurence Klein </a:t>
            </a:r>
            <a:r>
              <a:rPr lang="en-US" altLang="ja-JP" sz="1800" dirty="0" smtClean="0"/>
              <a:t>called such a remarkable change in economic theory as </a:t>
            </a:r>
            <a:r>
              <a:rPr lang="en-US" altLang="ja-JP" sz="1800" b="1" dirty="0" smtClean="0"/>
              <a:t>Keynesian revolution</a:t>
            </a:r>
            <a:r>
              <a:rPr lang="en-US" altLang="ja-JP" sz="1800" dirty="0" smtClean="0"/>
              <a:t>.</a:t>
            </a:r>
            <a:endParaRPr lang="ja-JP" altLang="ja-JP"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
            <a:ext cx="7772400" cy="476672"/>
          </a:xfrm>
        </p:spPr>
        <p:txBody>
          <a:bodyPr>
            <a:normAutofit/>
          </a:bodyPr>
          <a:lstStyle/>
          <a:p>
            <a:r>
              <a:rPr lang="ja-JP" altLang="ja-JP" sz="2000" b="1" dirty="0" smtClean="0"/>
              <a:t>１．労働需要</a:t>
            </a:r>
            <a:r>
              <a:rPr lang="en-US" altLang="ja-JP" sz="2000" b="1" dirty="0" smtClean="0"/>
              <a:t>   Labor Demand</a:t>
            </a:r>
            <a:endParaRPr lang="ja-JP" altLang="ja-JP" sz="2000" dirty="0"/>
          </a:p>
        </p:txBody>
      </p:sp>
      <p:sp>
        <p:nvSpPr>
          <p:cNvPr id="3075" name="Rectangle 3"/>
          <p:cNvSpPr>
            <a:spLocks noGrp="1" noChangeArrowheads="1"/>
          </p:cNvSpPr>
          <p:nvPr>
            <p:ph idx="1"/>
          </p:nvPr>
        </p:nvSpPr>
        <p:spPr>
          <a:xfrm>
            <a:off x="0" y="476672"/>
            <a:ext cx="9144000" cy="6381328"/>
          </a:xfrm>
        </p:spPr>
        <p:txBody>
          <a:bodyPr>
            <a:normAutofit fontScale="85000" lnSpcReduction="10000"/>
          </a:bodyPr>
          <a:lstStyle/>
          <a:p>
            <a:r>
              <a:rPr lang="ja-JP" altLang="ja-JP" sz="1800" dirty="0" smtClean="0"/>
              <a:t>企業は生産物</a:t>
            </a:r>
            <a:r>
              <a:rPr lang="en-US" altLang="ja-JP" sz="1800" i="1" dirty="0" smtClean="0"/>
              <a:t>Y</a:t>
            </a:r>
            <a:r>
              <a:rPr lang="ja-JP" altLang="ja-JP" sz="1800" dirty="0" smtClean="0"/>
              <a:t>を生産する際に利潤</a:t>
            </a:r>
            <a:r>
              <a:rPr lang="en-US" altLang="ja-JP" sz="1800" i="1" dirty="0" smtClean="0"/>
              <a:t>π</a:t>
            </a:r>
            <a:r>
              <a:rPr lang="ja-JP" altLang="ja-JP" sz="1800" dirty="0" smtClean="0"/>
              <a:t>の最大化を目指して労働</a:t>
            </a:r>
            <a:r>
              <a:rPr lang="en-US" altLang="ja-JP" sz="1800" i="1" dirty="0" smtClean="0"/>
              <a:t>N</a:t>
            </a:r>
            <a:r>
              <a:rPr lang="ja-JP" altLang="ja-JP" sz="1800" dirty="0" err="1" smtClean="0"/>
              <a:t>と資</a:t>
            </a:r>
            <a:r>
              <a:rPr lang="ja-JP" altLang="ja-JP" sz="1800" dirty="0" smtClean="0"/>
              <a:t>本</a:t>
            </a:r>
            <a:r>
              <a:rPr lang="en-US" altLang="ja-JP" sz="1800" i="1" dirty="0" smtClean="0"/>
              <a:t>K</a:t>
            </a:r>
            <a:r>
              <a:rPr lang="ja-JP" altLang="ja-JP" sz="1800" dirty="0" smtClean="0"/>
              <a:t>の投入量を決定</a:t>
            </a:r>
          </a:p>
          <a:p>
            <a:r>
              <a:rPr lang="ja-JP" altLang="ja-JP" sz="1800" dirty="0" smtClean="0"/>
              <a:t>生産関数</a:t>
            </a:r>
            <a:r>
              <a:rPr lang="en-US" altLang="ja-JP" sz="1800" i="1" dirty="0" smtClean="0"/>
              <a:t>Y</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 </a:t>
            </a:r>
            <a:r>
              <a:rPr lang="en-US" altLang="ja-JP" sz="1800" i="1" dirty="0" smtClean="0"/>
              <a:t>K</a:t>
            </a:r>
            <a:r>
              <a:rPr lang="en-US" altLang="ja-JP" sz="1800" dirty="0" smtClean="0"/>
              <a:t>)</a:t>
            </a:r>
            <a:r>
              <a:rPr lang="ja-JP" altLang="ja-JP" sz="1800" dirty="0" smtClean="0"/>
              <a:t>において短期では資本</a:t>
            </a:r>
            <a:r>
              <a:rPr lang="en-US" altLang="ja-JP" sz="1800" i="1" dirty="0" smtClean="0"/>
              <a:t>K</a:t>
            </a:r>
            <a:r>
              <a:rPr lang="ja-JP" altLang="ja-JP" sz="1800" dirty="0" smtClean="0"/>
              <a:t>は一定、賃金率を</a:t>
            </a:r>
            <a:r>
              <a:rPr lang="en-US" altLang="ja-JP" sz="1800" i="1" dirty="0" smtClean="0"/>
              <a:t>w,</a:t>
            </a:r>
            <a:r>
              <a:rPr lang="ja-JP" altLang="ja-JP" sz="1800" dirty="0" smtClean="0"/>
              <a:t>　</a:t>
            </a:r>
            <a:r>
              <a:rPr lang="en-US" altLang="ja-JP" sz="1800" i="1" dirty="0" smtClean="0"/>
              <a:t>π</a:t>
            </a:r>
            <a:r>
              <a:rPr lang="en-US" altLang="ja-JP" sz="1800" dirty="0" smtClean="0"/>
              <a:t>(</a:t>
            </a:r>
            <a:r>
              <a:rPr lang="en-US" altLang="ja-JP" sz="1800" i="1" dirty="0" smtClean="0"/>
              <a:t>N</a:t>
            </a:r>
            <a:r>
              <a:rPr lang="en-US" altLang="ja-JP" sz="1800" dirty="0" smtClean="0"/>
              <a:t>) </a:t>
            </a:r>
            <a:r>
              <a:rPr lang="ja-JP" altLang="ja-JP" sz="1800" dirty="0" smtClean="0"/>
              <a:t>＝</a:t>
            </a:r>
            <a:r>
              <a:rPr lang="en-US" altLang="ja-JP" sz="1800" i="1" dirty="0" smtClean="0"/>
              <a:t>P</a:t>
            </a:r>
            <a:r>
              <a:rPr lang="ja-JP" altLang="ja-JP" sz="1800" i="1" dirty="0" smtClean="0"/>
              <a:t>･</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a:t>
            </a:r>
            <a:r>
              <a:rPr lang="en-US" altLang="ja-JP" sz="1800" dirty="0" smtClean="0"/>
              <a:t>(</a:t>
            </a:r>
            <a:r>
              <a:rPr lang="en-US" altLang="ja-JP" sz="1800" i="1" dirty="0" smtClean="0"/>
              <a:t>w</a:t>
            </a:r>
            <a:r>
              <a:rPr lang="ja-JP" altLang="ja-JP" sz="1800" i="1" dirty="0" smtClean="0"/>
              <a:t>･</a:t>
            </a:r>
            <a:r>
              <a:rPr lang="en-US" altLang="ja-JP" sz="1800" i="1" dirty="0" smtClean="0"/>
              <a:t>N</a:t>
            </a:r>
            <a:r>
              <a:rPr lang="ja-JP" altLang="ja-JP" sz="1800" dirty="0" smtClean="0"/>
              <a:t>＋固定費</a:t>
            </a:r>
            <a:r>
              <a:rPr lang="en-US" altLang="ja-JP" sz="1800" dirty="0" smtClean="0"/>
              <a:t>)</a:t>
            </a:r>
            <a:endParaRPr lang="ja-JP" altLang="ja-JP" sz="1800" dirty="0" smtClean="0"/>
          </a:p>
          <a:p>
            <a:r>
              <a:rPr lang="en-US" altLang="ja-JP" sz="1800" i="1" dirty="0" smtClean="0"/>
              <a:t>N</a:t>
            </a:r>
            <a:r>
              <a:rPr lang="ja-JP" altLang="ja-JP" sz="1800" dirty="0" smtClean="0"/>
              <a:t>に関して微分すると、</a:t>
            </a:r>
            <a:r>
              <a:rPr lang="ja-JP" altLang="ja-JP" sz="1800" b="1" dirty="0" smtClean="0"/>
              <a:t>完全競争下で利潤最大化</a:t>
            </a:r>
            <a:r>
              <a:rPr lang="ja-JP" altLang="ja-JP" sz="1800" dirty="0" smtClean="0"/>
              <a:t>のためには、　</a:t>
            </a:r>
            <a:endParaRPr lang="en-US" altLang="ja-JP" sz="1800" dirty="0" smtClean="0"/>
          </a:p>
          <a:p>
            <a:r>
              <a:rPr lang="en-US" altLang="ja-JP" sz="1800" i="1" dirty="0" smtClean="0"/>
              <a:t>  ∂π/∂N</a:t>
            </a:r>
            <a:r>
              <a:rPr lang="ja-JP" altLang="ja-JP" sz="1800" dirty="0" smtClean="0"/>
              <a:t>＝</a:t>
            </a:r>
            <a:r>
              <a:rPr lang="en-US" altLang="ja-JP" sz="1800" i="1" dirty="0" smtClean="0"/>
              <a:t>π</a:t>
            </a:r>
            <a:r>
              <a:rPr lang="en-US" altLang="ja-JP" sz="1800" dirty="0" smtClean="0"/>
              <a:t>’(</a:t>
            </a:r>
            <a:r>
              <a:rPr lang="en-US" altLang="ja-JP" sz="1800" i="1" dirty="0" smtClean="0"/>
              <a:t>N</a:t>
            </a:r>
            <a:r>
              <a:rPr lang="en-US" altLang="ja-JP" sz="1800" dirty="0" smtClean="0"/>
              <a:t>) </a:t>
            </a:r>
            <a:r>
              <a:rPr lang="ja-JP" altLang="ja-JP" sz="1800" dirty="0" smtClean="0"/>
              <a:t>＝</a:t>
            </a:r>
            <a:r>
              <a:rPr lang="en-US" altLang="ja-JP" sz="1800" i="1" dirty="0" smtClean="0"/>
              <a:t>P</a:t>
            </a:r>
            <a:r>
              <a:rPr lang="ja-JP" altLang="ja-JP" sz="1800" i="1" dirty="0" smtClean="0"/>
              <a:t>･</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a:t>
            </a:r>
            <a:r>
              <a:rPr lang="en-US" altLang="ja-JP" sz="1800" i="1" dirty="0" smtClean="0"/>
              <a:t>w</a:t>
            </a:r>
            <a:r>
              <a:rPr lang="ja-JP" altLang="ja-JP" sz="1800" dirty="0" smtClean="0"/>
              <a:t>＝</a:t>
            </a:r>
            <a:r>
              <a:rPr lang="en-US" altLang="ja-JP" sz="1800" dirty="0" smtClean="0"/>
              <a:t>0,  </a:t>
            </a:r>
            <a:r>
              <a:rPr lang="ja-JP" altLang="en-US" sz="1800" dirty="0" smtClean="0"/>
              <a:t>∴</a:t>
            </a:r>
            <a:r>
              <a:rPr lang="en-US" altLang="ja-JP" sz="1800" i="1" dirty="0" smtClean="0"/>
              <a:t>w</a:t>
            </a:r>
            <a:r>
              <a:rPr lang="ja-JP" altLang="ja-JP" sz="1800" dirty="0" smtClean="0"/>
              <a:t>＝</a:t>
            </a:r>
            <a:r>
              <a:rPr lang="en-US" altLang="ja-JP" sz="1800" i="1" dirty="0" smtClean="0"/>
              <a:t>P</a:t>
            </a:r>
            <a:r>
              <a:rPr lang="ja-JP" altLang="ja-JP" sz="1800" i="1" dirty="0" smtClean="0"/>
              <a:t>･</a:t>
            </a:r>
            <a:r>
              <a:rPr lang="en-US" altLang="ja-JP" sz="1800" i="1" dirty="0" smtClean="0"/>
              <a:t>F</a:t>
            </a:r>
            <a:r>
              <a:rPr lang="en-US" altLang="ja-JP" sz="1800" dirty="0" smtClean="0"/>
              <a:t>’(N)</a:t>
            </a:r>
            <a:r>
              <a:rPr lang="ja-JP" altLang="ja-JP" sz="1800" dirty="0" smtClean="0"/>
              <a:t>　または　</a:t>
            </a:r>
            <a:r>
              <a:rPr lang="en-US" altLang="ja-JP" sz="1800" i="1" dirty="0" smtClean="0"/>
              <a:t>w/P</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　が必要条件</a:t>
            </a:r>
          </a:p>
          <a:p>
            <a:r>
              <a:rPr lang="en-US" altLang="ja-JP" sz="1800" dirty="0" smtClean="0"/>
              <a:t> </a:t>
            </a:r>
            <a:r>
              <a:rPr lang="ja-JP" altLang="ja-JP" sz="1800" dirty="0" smtClean="0"/>
              <a:t>⇒</a:t>
            </a:r>
            <a:r>
              <a:rPr lang="ja-JP" altLang="ja-JP" sz="1800" b="1" dirty="0" smtClean="0"/>
              <a:t>貨幣賃金率</a:t>
            </a:r>
            <a:r>
              <a:rPr lang="en-US" altLang="ja-JP" sz="1800" b="1" i="1" dirty="0" smtClean="0"/>
              <a:t>w</a:t>
            </a:r>
            <a:r>
              <a:rPr lang="ja-JP" altLang="ja-JP" sz="1800" b="1" dirty="0" smtClean="0"/>
              <a:t>が労働の価値限界生産力</a:t>
            </a:r>
            <a:r>
              <a:rPr lang="en-US" altLang="ja-JP" sz="1800" b="1" i="1" dirty="0" smtClean="0"/>
              <a:t>P</a:t>
            </a:r>
            <a:r>
              <a:rPr lang="ja-JP" altLang="ja-JP" sz="1800" b="1" i="1" dirty="0" smtClean="0"/>
              <a:t>･</a:t>
            </a:r>
            <a:r>
              <a:rPr lang="en-US" altLang="ja-JP" sz="1800" b="1" i="1" dirty="0" smtClean="0"/>
              <a:t>F</a:t>
            </a:r>
            <a:r>
              <a:rPr lang="en-US" altLang="ja-JP" sz="1800" b="1" dirty="0" smtClean="0"/>
              <a:t>’(</a:t>
            </a:r>
            <a:r>
              <a:rPr lang="en-US" altLang="ja-JP" sz="1800" b="1" i="1" dirty="0" smtClean="0"/>
              <a:t>N</a:t>
            </a:r>
            <a:r>
              <a:rPr lang="en-US" altLang="ja-JP" sz="1800" b="1" dirty="0" smtClean="0"/>
              <a:t>)</a:t>
            </a:r>
            <a:r>
              <a:rPr lang="ja-JP" altLang="ja-JP" sz="1800" b="1" dirty="0" smtClean="0"/>
              <a:t>に均等、</a:t>
            </a:r>
          </a:p>
          <a:p>
            <a:r>
              <a:rPr lang="ja-JP" altLang="ja-JP" sz="1800" b="1" dirty="0" smtClean="0"/>
              <a:t>　　実質賃金率</a:t>
            </a:r>
            <a:r>
              <a:rPr lang="en-US" altLang="ja-JP" sz="1800" b="1" i="1" dirty="0" smtClean="0"/>
              <a:t>w/P</a:t>
            </a:r>
            <a:r>
              <a:rPr lang="ja-JP" altLang="ja-JP" sz="1800" b="1" dirty="0" smtClean="0"/>
              <a:t>が労働の物的限界生産力</a:t>
            </a:r>
            <a:r>
              <a:rPr lang="en-US" altLang="ja-JP" sz="1800" b="1" i="1" dirty="0" smtClean="0"/>
              <a:t>F</a:t>
            </a:r>
            <a:r>
              <a:rPr lang="en-US" altLang="ja-JP" sz="1800" b="1" dirty="0" smtClean="0"/>
              <a:t>’(</a:t>
            </a:r>
            <a:r>
              <a:rPr lang="en-US" altLang="ja-JP" sz="1800" b="1" i="1" dirty="0" smtClean="0"/>
              <a:t>N</a:t>
            </a:r>
            <a:r>
              <a:rPr lang="en-US" altLang="ja-JP" sz="1800" b="1" dirty="0" smtClean="0"/>
              <a:t>)</a:t>
            </a:r>
            <a:r>
              <a:rPr lang="ja-JP" altLang="ja-JP" sz="1800" b="1" dirty="0" smtClean="0"/>
              <a:t>に均等</a:t>
            </a:r>
          </a:p>
          <a:p>
            <a:r>
              <a:rPr lang="ja-JP" altLang="ja-JP" sz="1800" dirty="0" smtClean="0"/>
              <a:t>労働の限界生産力</a:t>
            </a:r>
            <a:r>
              <a:rPr lang="ja-JP" altLang="ja-JP" sz="1800" i="1" dirty="0" smtClean="0"/>
              <a:t>∂</a:t>
            </a:r>
            <a:r>
              <a:rPr lang="en-US" altLang="ja-JP" sz="1800" i="1" dirty="0" smtClean="0"/>
              <a:t>F/</a:t>
            </a:r>
            <a:r>
              <a:rPr lang="ja-JP" altLang="ja-JP" sz="1800" i="1" dirty="0" smtClean="0"/>
              <a:t>∂</a:t>
            </a:r>
            <a:r>
              <a:rPr lang="en-US" altLang="ja-JP" sz="1800" i="1" dirty="0" smtClean="0"/>
              <a:t>N</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a:t>
            </a:r>
            <a:r>
              <a:rPr lang="en-US" altLang="ja-JP" sz="1800" dirty="0" smtClean="0"/>
              <a:t>17-1</a:t>
            </a:r>
            <a:r>
              <a:rPr lang="ja-JP" altLang="ja-JP" sz="1800" dirty="0" smtClean="0"/>
              <a:t>図で、生産曲線</a:t>
            </a:r>
            <a:r>
              <a:rPr lang="en-US" altLang="ja-JP" sz="1800" i="1" dirty="0" smtClean="0"/>
              <a:t>Y</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の接線の勾配</a:t>
            </a:r>
          </a:p>
          <a:p>
            <a:r>
              <a:rPr lang="ja-JP" altLang="ja-JP" sz="1800" dirty="0" smtClean="0"/>
              <a:t>また利潤最大化の十分条件は、</a:t>
            </a:r>
            <a:r>
              <a:rPr lang="en-US" altLang="ja-JP" sz="1800" dirty="0" smtClean="0"/>
              <a:t>2</a:t>
            </a:r>
            <a:r>
              <a:rPr lang="ja-JP" altLang="ja-JP" sz="1800" dirty="0" smtClean="0"/>
              <a:t>次の微分係数が負</a:t>
            </a:r>
            <a:r>
              <a:rPr lang="en-US" altLang="ja-JP" sz="1800" dirty="0" smtClean="0"/>
              <a:t>,</a:t>
            </a:r>
            <a:r>
              <a:rPr lang="ja-JP" altLang="ja-JP" sz="1800" dirty="0" smtClean="0"/>
              <a:t>　</a:t>
            </a:r>
            <a:r>
              <a:rPr lang="en-US" altLang="ja-JP" sz="1800" dirty="0" smtClean="0"/>
              <a:t>∂</a:t>
            </a:r>
            <a:r>
              <a:rPr lang="en-US" altLang="ja-JP" sz="1800" baseline="30000" dirty="0" smtClean="0"/>
              <a:t>2</a:t>
            </a:r>
            <a:r>
              <a:rPr lang="en-US" altLang="ja-JP" sz="1800" i="1" dirty="0" smtClean="0"/>
              <a:t>π</a:t>
            </a:r>
            <a:r>
              <a:rPr lang="en-US" altLang="ja-JP" sz="1800" dirty="0" smtClean="0"/>
              <a:t>/</a:t>
            </a:r>
            <a:r>
              <a:rPr lang="en-US" altLang="ja-JP" sz="1800" i="1" dirty="0" smtClean="0"/>
              <a:t>∂N</a:t>
            </a:r>
            <a:r>
              <a:rPr lang="en-US" altLang="ja-JP" sz="1800" baseline="30000" dirty="0" smtClean="0"/>
              <a:t>2</a:t>
            </a:r>
            <a:r>
              <a:rPr lang="ja-JP" altLang="ja-JP" sz="1800" dirty="0" smtClean="0"/>
              <a:t>＝</a:t>
            </a:r>
            <a:r>
              <a:rPr lang="en-US" altLang="ja-JP" sz="1800" i="1" dirty="0" smtClean="0"/>
              <a:t>π</a:t>
            </a:r>
            <a:r>
              <a:rPr lang="en-US" altLang="ja-JP" sz="1800" dirty="0" smtClean="0"/>
              <a:t>”(</a:t>
            </a:r>
            <a:r>
              <a:rPr lang="en-US" altLang="ja-JP" sz="1800" i="1" dirty="0" smtClean="0"/>
              <a:t>N</a:t>
            </a:r>
            <a:r>
              <a:rPr lang="en-US" altLang="ja-JP" sz="1800" dirty="0" smtClean="0"/>
              <a:t>)</a:t>
            </a:r>
            <a:r>
              <a:rPr lang="ja-JP" altLang="ja-JP" sz="1800" dirty="0" smtClean="0"/>
              <a:t>＝</a:t>
            </a:r>
            <a:r>
              <a:rPr lang="en-US" altLang="ja-JP" sz="1800" i="1" dirty="0" smtClean="0"/>
              <a:t>P</a:t>
            </a:r>
            <a:r>
              <a:rPr lang="ja-JP" altLang="ja-JP" sz="1800" i="1" dirty="0" smtClean="0"/>
              <a:t>･</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a:t>
            </a:r>
            <a:r>
              <a:rPr lang="en-US" altLang="ja-JP" sz="1800" dirty="0" smtClean="0"/>
              <a:t>0,</a:t>
            </a:r>
            <a:r>
              <a:rPr lang="ja-JP" altLang="ja-JP" sz="1800" dirty="0" smtClean="0"/>
              <a:t>　</a:t>
            </a:r>
            <a:endParaRPr lang="en-US" altLang="ja-JP" sz="1800" dirty="0" smtClean="0"/>
          </a:p>
          <a:p>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a:t>
            </a:r>
            <a:r>
              <a:rPr lang="en-US" altLang="ja-JP" sz="1800" dirty="0" smtClean="0"/>
              <a:t>0</a:t>
            </a:r>
            <a:r>
              <a:rPr lang="ja-JP" altLang="ja-JP" sz="1800" dirty="0" smtClean="0"/>
              <a:t>…が十分条件、労働の限界生産力</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が逓減すること。</a:t>
            </a:r>
          </a:p>
          <a:p>
            <a:r>
              <a:rPr lang="ja-JP" altLang="ja-JP" sz="1800" dirty="0" smtClean="0"/>
              <a:t>⇒ミクロ経済学</a:t>
            </a:r>
            <a:r>
              <a:rPr lang="ja-JP" altLang="en-US" sz="1800" dirty="0" smtClean="0"/>
              <a:t>の</a:t>
            </a:r>
            <a:r>
              <a:rPr lang="ja-JP" altLang="ja-JP" sz="1800" b="1" dirty="0" smtClean="0"/>
              <a:t>限界生産力説</a:t>
            </a:r>
            <a:r>
              <a:rPr lang="ja-JP" altLang="ja-JP" sz="1800" dirty="0" smtClean="0"/>
              <a:t>。ケインズはこれを</a:t>
            </a:r>
            <a:r>
              <a:rPr lang="ja-JP" altLang="ja-JP" sz="1800" b="1" dirty="0" smtClean="0"/>
              <a:t>古典派の第</a:t>
            </a:r>
            <a:r>
              <a:rPr lang="en-US" altLang="ja-JP" sz="1800" b="1" dirty="0" smtClean="0"/>
              <a:t>1</a:t>
            </a:r>
            <a:r>
              <a:rPr lang="ja-JP" altLang="ja-JP" sz="1800" b="1" dirty="0" smtClean="0"/>
              <a:t>公準</a:t>
            </a:r>
            <a:r>
              <a:rPr lang="ja-JP" altLang="ja-JP" sz="1800" dirty="0" smtClean="0"/>
              <a:t>（</a:t>
            </a:r>
            <a:r>
              <a:rPr lang="en-US" altLang="ja-JP" sz="1800" dirty="0" smtClean="0"/>
              <a:t>the first axiom of Classical school</a:t>
            </a:r>
            <a:r>
              <a:rPr lang="ja-JP" altLang="ja-JP" sz="1800" dirty="0" smtClean="0"/>
              <a:t>）</a:t>
            </a:r>
            <a:endParaRPr lang="en-US" altLang="ja-JP" sz="1800" dirty="0" smtClean="0"/>
          </a:p>
          <a:p>
            <a:pPr>
              <a:buNone/>
            </a:pPr>
            <a:r>
              <a:rPr lang="en-US" altLang="ja-JP" sz="1900" dirty="0" smtClean="0"/>
              <a:t>Firms decide inputs </a:t>
            </a:r>
            <a:r>
              <a:rPr lang="en-US" altLang="ja-JP" sz="1900" dirty="0" smtClean="0"/>
              <a:t>of labor </a:t>
            </a:r>
            <a:r>
              <a:rPr lang="en-US" altLang="ja-JP" sz="1900" i="1" dirty="0" smtClean="0"/>
              <a:t>N</a:t>
            </a:r>
            <a:r>
              <a:rPr lang="en-US" altLang="ja-JP" sz="1900" dirty="0" smtClean="0"/>
              <a:t> and capital </a:t>
            </a:r>
            <a:r>
              <a:rPr lang="en-US" altLang="ja-JP" sz="1900" i="1" dirty="0" smtClean="0"/>
              <a:t>K</a:t>
            </a:r>
            <a:r>
              <a:rPr lang="en-US" altLang="ja-JP" sz="1900" dirty="0" smtClean="0"/>
              <a:t> to maximize profit</a:t>
            </a:r>
            <a:r>
              <a:rPr lang="en-US" altLang="ja-JP" sz="1900" i="1" dirty="0" smtClean="0"/>
              <a:t> π </a:t>
            </a:r>
            <a:r>
              <a:rPr lang="en-US" altLang="ja-JP" sz="1900" dirty="0" smtClean="0"/>
              <a:t>when producing product </a:t>
            </a:r>
            <a:r>
              <a:rPr lang="en-US" altLang="ja-JP" sz="1900" i="1" dirty="0" smtClean="0"/>
              <a:t>Y</a:t>
            </a:r>
            <a:r>
              <a:rPr lang="en-US" altLang="ja-JP" sz="1900" dirty="0" smtClean="0"/>
              <a:t>.</a:t>
            </a:r>
          </a:p>
          <a:p>
            <a:pPr>
              <a:buNone/>
            </a:pPr>
            <a:r>
              <a:rPr lang="en-US" altLang="ja-JP" sz="1900" dirty="0" smtClean="0"/>
              <a:t>In the production function </a:t>
            </a:r>
            <a:r>
              <a:rPr lang="en-US" altLang="ja-JP" sz="1900" i="1" dirty="0" smtClean="0"/>
              <a:t>Y</a:t>
            </a:r>
            <a:r>
              <a:rPr lang="ja-JP" altLang="ja-JP" sz="1900" dirty="0" smtClean="0"/>
              <a:t>＝</a:t>
            </a:r>
            <a:r>
              <a:rPr lang="en-US" altLang="ja-JP" sz="1900" i="1" dirty="0" smtClean="0"/>
              <a:t>F</a:t>
            </a:r>
            <a:r>
              <a:rPr lang="en-US" altLang="ja-JP" sz="1900" dirty="0" smtClean="0"/>
              <a:t>(</a:t>
            </a:r>
            <a:r>
              <a:rPr lang="en-US" altLang="ja-JP" sz="1900" i="1" dirty="0" smtClean="0"/>
              <a:t>N</a:t>
            </a:r>
            <a:r>
              <a:rPr lang="en-US" altLang="ja-JP" sz="1900" dirty="0" smtClean="0"/>
              <a:t>,</a:t>
            </a:r>
            <a:r>
              <a:rPr lang="en-US" altLang="ja-JP" sz="1900" i="1" dirty="0" smtClean="0"/>
              <a:t>K</a:t>
            </a:r>
            <a:r>
              <a:rPr lang="en-US" altLang="ja-JP" sz="1900" dirty="0" smtClean="0"/>
              <a:t>), capital </a:t>
            </a:r>
            <a:r>
              <a:rPr lang="en-US" altLang="ja-JP" sz="1900" i="1" dirty="0" smtClean="0"/>
              <a:t>K</a:t>
            </a:r>
            <a:r>
              <a:rPr lang="en-US" altLang="ja-JP" sz="1900" dirty="0" smtClean="0"/>
              <a:t> is constant in the short run, the wage rate is </a:t>
            </a:r>
            <a:r>
              <a:rPr lang="en-US" altLang="ja-JP" sz="1900" i="1" dirty="0" smtClean="0"/>
              <a:t>w</a:t>
            </a:r>
            <a:r>
              <a:rPr lang="en-US" altLang="ja-JP" sz="1900" dirty="0" smtClean="0"/>
              <a:t>,</a:t>
            </a:r>
            <a:br>
              <a:rPr lang="en-US" altLang="ja-JP" sz="1900" dirty="0" smtClean="0"/>
            </a:br>
            <a:r>
              <a:rPr lang="en-US" altLang="ja-JP" sz="1900" i="1" dirty="0" smtClean="0"/>
              <a:t>    π</a:t>
            </a:r>
            <a:r>
              <a:rPr lang="en-US" altLang="ja-JP" sz="1900" dirty="0" smtClean="0"/>
              <a:t>(</a:t>
            </a:r>
            <a:r>
              <a:rPr lang="en-US" altLang="ja-JP" sz="1900" i="1" dirty="0" smtClean="0"/>
              <a:t>N</a:t>
            </a:r>
            <a:r>
              <a:rPr lang="en-US" altLang="ja-JP" sz="1900" dirty="0" smtClean="0"/>
              <a:t>) </a:t>
            </a:r>
            <a:r>
              <a:rPr lang="ja-JP" altLang="ja-JP" sz="1900" dirty="0" smtClean="0"/>
              <a:t>＝</a:t>
            </a:r>
            <a:r>
              <a:rPr lang="en-US" altLang="ja-JP" sz="1900" i="1" dirty="0" smtClean="0"/>
              <a:t>P</a:t>
            </a:r>
            <a:r>
              <a:rPr lang="ja-JP" altLang="ja-JP" sz="1900" i="1" dirty="0" smtClean="0"/>
              <a:t>･</a:t>
            </a:r>
            <a:r>
              <a:rPr lang="en-US" altLang="ja-JP" sz="1900" i="1" dirty="0" smtClean="0"/>
              <a:t>F</a:t>
            </a:r>
            <a:r>
              <a:rPr lang="en-US" altLang="ja-JP" sz="1900" dirty="0" smtClean="0"/>
              <a:t>(</a:t>
            </a:r>
            <a:r>
              <a:rPr lang="en-US" altLang="ja-JP" sz="1900" i="1" dirty="0" smtClean="0"/>
              <a:t>N</a:t>
            </a:r>
            <a:r>
              <a:rPr lang="en-US" altLang="ja-JP" sz="1900" dirty="0" smtClean="0"/>
              <a:t>)</a:t>
            </a:r>
            <a:r>
              <a:rPr lang="ja-JP" altLang="ja-JP" sz="1900" dirty="0" smtClean="0"/>
              <a:t>－</a:t>
            </a:r>
            <a:r>
              <a:rPr lang="en-US" altLang="ja-JP" sz="1900" dirty="0" smtClean="0"/>
              <a:t>(</a:t>
            </a:r>
            <a:r>
              <a:rPr lang="en-US" altLang="ja-JP" sz="1900" i="1" dirty="0" smtClean="0"/>
              <a:t>w</a:t>
            </a:r>
            <a:r>
              <a:rPr lang="ja-JP" altLang="ja-JP" sz="1900" i="1" dirty="0" smtClean="0"/>
              <a:t>･</a:t>
            </a:r>
            <a:r>
              <a:rPr lang="en-US" altLang="ja-JP" sz="1900" i="1" dirty="0" smtClean="0"/>
              <a:t>N</a:t>
            </a:r>
            <a:r>
              <a:rPr lang="ja-JP" altLang="ja-JP" sz="1900" dirty="0" smtClean="0"/>
              <a:t>＋ </a:t>
            </a:r>
            <a:r>
              <a:rPr lang="en-US" altLang="ja-JP" sz="1900" dirty="0" smtClean="0"/>
              <a:t>fixed cost)</a:t>
            </a:r>
          </a:p>
          <a:p>
            <a:pPr>
              <a:buNone/>
            </a:pPr>
            <a:r>
              <a:rPr lang="en-US" altLang="ja-JP" sz="1900" dirty="0" smtClean="0"/>
              <a:t>When differentiating about </a:t>
            </a:r>
            <a:r>
              <a:rPr lang="en-US" altLang="ja-JP" sz="1900" i="1" dirty="0" smtClean="0"/>
              <a:t>N</a:t>
            </a:r>
            <a:r>
              <a:rPr lang="en-US" altLang="ja-JP" sz="1900" dirty="0" smtClean="0"/>
              <a:t>, in order to </a:t>
            </a:r>
            <a:r>
              <a:rPr lang="en-US" altLang="ja-JP" sz="1900" b="1" dirty="0" smtClean="0"/>
              <a:t>maximize profit under perfect competition</a:t>
            </a:r>
            <a:r>
              <a:rPr lang="en-US" altLang="ja-JP" sz="1900" dirty="0" smtClean="0"/>
              <a:t>,</a:t>
            </a:r>
            <a:br>
              <a:rPr lang="en-US" altLang="ja-JP" sz="1900" dirty="0" smtClean="0"/>
            </a:br>
            <a:r>
              <a:rPr lang="en-US" altLang="ja-JP" sz="1900" i="1" dirty="0" smtClean="0"/>
              <a:t> ∂π/∂N</a:t>
            </a:r>
            <a:r>
              <a:rPr lang="ja-JP" altLang="ja-JP" sz="1900" dirty="0" smtClean="0"/>
              <a:t>＝</a:t>
            </a:r>
            <a:r>
              <a:rPr lang="en-US" altLang="ja-JP" sz="1900" i="1" dirty="0" smtClean="0"/>
              <a:t>π</a:t>
            </a:r>
            <a:r>
              <a:rPr lang="en-US" altLang="ja-JP" sz="1900" dirty="0" smtClean="0"/>
              <a:t>’(</a:t>
            </a:r>
            <a:r>
              <a:rPr lang="en-US" altLang="ja-JP" sz="1900" i="1" dirty="0" smtClean="0"/>
              <a:t>N</a:t>
            </a:r>
            <a:r>
              <a:rPr lang="en-US" altLang="ja-JP" sz="1900" dirty="0" smtClean="0"/>
              <a:t>) </a:t>
            </a:r>
            <a:r>
              <a:rPr lang="ja-JP" altLang="ja-JP" sz="1900" dirty="0" smtClean="0"/>
              <a:t>＝</a:t>
            </a:r>
            <a:r>
              <a:rPr lang="en-US" altLang="ja-JP" sz="1900" i="1" dirty="0" smtClean="0"/>
              <a:t>P</a:t>
            </a:r>
            <a:r>
              <a:rPr lang="ja-JP" altLang="ja-JP" sz="1900" i="1" dirty="0" smtClean="0"/>
              <a:t>･</a:t>
            </a:r>
            <a:r>
              <a:rPr lang="en-US" altLang="ja-JP" sz="1900" i="1" dirty="0" smtClean="0"/>
              <a:t>F</a:t>
            </a:r>
            <a:r>
              <a:rPr lang="en-US" altLang="ja-JP" sz="1900" dirty="0" smtClean="0"/>
              <a:t>’(</a:t>
            </a:r>
            <a:r>
              <a:rPr lang="en-US" altLang="ja-JP" sz="1900" i="1" dirty="0" smtClean="0"/>
              <a:t>N</a:t>
            </a:r>
            <a:r>
              <a:rPr lang="en-US" altLang="ja-JP" sz="1900" dirty="0" smtClean="0"/>
              <a:t>)</a:t>
            </a:r>
            <a:r>
              <a:rPr lang="ja-JP" altLang="ja-JP" sz="1900" dirty="0" smtClean="0"/>
              <a:t>－</a:t>
            </a:r>
            <a:r>
              <a:rPr lang="en-US" altLang="ja-JP" sz="1900" i="1" dirty="0" smtClean="0"/>
              <a:t>w</a:t>
            </a:r>
            <a:r>
              <a:rPr lang="ja-JP" altLang="ja-JP" sz="1900" dirty="0" smtClean="0"/>
              <a:t>＝</a:t>
            </a:r>
            <a:r>
              <a:rPr lang="en-US" altLang="ja-JP" sz="1900" dirty="0" smtClean="0"/>
              <a:t>0,  </a:t>
            </a:r>
            <a:r>
              <a:rPr lang="ja-JP" altLang="en-US" sz="1900" dirty="0" smtClean="0"/>
              <a:t>∴</a:t>
            </a:r>
            <a:r>
              <a:rPr lang="en-US" altLang="ja-JP" sz="1900" i="1" dirty="0" smtClean="0"/>
              <a:t>w</a:t>
            </a:r>
            <a:r>
              <a:rPr lang="ja-JP" altLang="ja-JP" sz="1900" dirty="0" smtClean="0"/>
              <a:t>＝</a:t>
            </a:r>
            <a:r>
              <a:rPr lang="en-US" altLang="ja-JP" sz="1900" i="1" dirty="0" smtClean="0"/>
              <a:t>P</a:t>
            </a:r>
            <a:r>
              <a:rPr lang="ja-JP" altLang="ja-JP" sz="1900" i="1" dirty="0" smtClean="0"/>
              <a:t>･</a:t>
            </a:r>
            <a:r>
              <a:rPr lang="en-US" altLang="ja-JP" sz="1900" i="1" dirty="0" smtClean="0"/>
              <a:t>F</a:t>
            </a:r>
            <a:r>
              <a:rPr lang="en-US" altLang="ja-JP" sz="1900" dirty="0" smtClean="0"/>
              <a:t>’(N)</a:t>
            </a:r>
            <a:r>
              <a:rPr lang="ja-JP" altLang="ja-JP" sz="1900" dirty="0" smtClean="0"/>
              <a:t>　</a:t>
            </a:r>
            <a:r>
              <a:rPr lang="en-US" altLang="ja-JP" sz="1900" dirty="0" smtClean="0"/>
              <a:t>or</a:t>
            </a:r>
            <a:r>
              <a:rPr lang="ja-JP" altLang="ja-JP" sz="1900" dirty="0" smtClean="0"/>
              <a:t>　</a:t>
            </a:r>
            <a:r>
              <a:rPr lang="en-US" altLang="ja-JP" sz="1900" i="1" dirty="0" smtClean="0"/>
              <a:t>w/P</a:t>
            </a:r>
            <a:r>
              <a:rPr lang="ja-JP" altLang="ja-JP" sz="1900" dirty="0" smtClean="0"/>
              <a:t>＝</a:t>
            </a:r>
            <a:r>
              <a:rPr lang="en-US" altLang="ja-JP" sz="1900" i="1" dirty="0" smtClean="0"/>
              <a:t>F</a:t>
            </a:r>
            <a:r>
              <a:rPr lang="en-US" altLang="ja-JP" sz="1900" dirty="0" smtClean="0"/>
              <a:t>’(</a:t>
            </a:r>
            <a:r>
              <a:rPr lang="en-US" altLang="ja-JP" sz="1900" i="1" dirty="0" smtClean="0"/>
              <a:t>N</a:t>
            </a:r>
            <a:r>
              <a:rPr lang="en-US" altLang="ja-JP" sz="1900" dirty="0" smtClean="0"/>
              <a:t>)</a:t>
            </a:r>
            <a:r>
              <a:rPr lang="ja-JP" altLang="ja-JP" sz="1900" dirty="0" smtClean="0"/>
              <a:t>　</a:t>
            </a:r>
            <a:r>
              <a:rPr lang="en-US" altLang="ja-JP" sz="1900" dirty="0" smtClean="0"/>
              <a:t>is necessary condition.</a:t>
            </a:r>
            <a:br>
              <a:rPr lang="en-US" altLang="ja-JP" sz="1900" dirty="0" smtClean="0"/>
            </a:br>
            <a:r>
              <a:rPr lang="en-US" altLang="ja-JP" sz="1900" dirty="0" smtClean="0"/>
              <a:t> </a:t>
            </a:r>
            <a:r>
              <a:rPr lang="en-US" altLang="ja-JP" sz="1900" b="1" dirty="0" smtClean="0"/>
              <a:t>⇒ Money wage rate </a:t>
            </a:r>
            <a:r>
              <a:rPr lang="en-US" altLang="ja-JP" sz="1900" b="1" i="1" dirty="0" smtClean="0"/>
              <a:t>w</a:t>
            </a:r>
            <a:r>
              <a:rPr lang="en-US" altLang="ja-JP" sz="1900" b="1" dirty="0" smtClean="0"/>
              <a:t> is equal to value of marginal productivity of labor </a:t>
            </a:r>
            <a:r>
              <a:rPr lang="en-US" altLang="ja-JP" sz="1900" b="1" i="1" dirty="0" smtClean="0"/>
              <a:t>P</a:t>
            </a:r>
            <a:r>
              <a:rPr lang="ja-JP" altLang="ja-JP" sz="1900" b="1" i="1" dirty="0" smtClean="0"/>
              <a:t>･</a:t>
            </a:r>
            <a:r>
              <a:rPr lang="en-US" altLang="ja-JP" sz="1900" b="1" i="1" dirty="0" smtClean="0"/>
              <a:t>F</a:t>
            </a:r>
            <a:r>
              <a:rPr lang="en-US" altLang="ja-JP" sz="1900" b="1" dirty="0" smtClean="0"/>
              <a:t>’(</a:t>
            </a:r>
            <a:r>
              <a:rPr lang="en-US" altLang="ja-JP" sz="1900" b="1" i="1" dirty="0" smtClean="0"/>
              <a:t>N</a:t>
            </a:r>
            <a:r>
              <a:rPr lang="en-US" altLang="ja-JP" sz="1900" b="1" dirty="0" smtClean="0"/>
              <a:t>) .</a:t>
            </a:r>
            <a:br>
              <a:rPr lang="en-US" altLang="ja-JP" sz="1900" b="1" dirty="0" smtClean="0"/>
            </a:br>
            <a:r>
              <a:rPr lang="en-US" altLang="ja-JP" sz="1900" b="1" dirty="0" smtClean="0"/>
              <a:t>The real wage rate </a:t>
            </a:r>
            <a:r>
              <a:rPr lang="en-US" altLang="ja-JP" sz="1900" b="1" i="1" dirty="0" smtClean="0"/>
              <a:t>w</a:t>
            </a:r>
            <a:r>
              <a:rPr lang="en-US" altLang="ja-JP" sz="1900" b="1" dirty="0" smtClean="0"/>
              <a:t>/</a:t>
            </a:r>
            <a:r>
              <a:rPr lang="en-US" altLang="ja-JP" sz="1900" b="1" i="1" dirty="0" smtClean="0"/>
              <a:t>P </a:t>
            </a:r>
            <a:r>
              <a:rPr lang="en-US" altLang="ja-JP" sz="1900" b="1" dirty="0" smtClean="0"/>
              <a:t>is</a:t>
            </a:r>
            <a:r>
              <a:rPr lang="en-US" altLang="ja-JP" sz="1900" b="1" i="1" dirty="0" smtClean="0"/>
              <a:t> </a:t>
            </a:r>
            <a:r>
              <a:rPr lang="en-US" altLang="ja-JP" sz="1900" b="1" dirty="0" smtClean="0"/>
              <a:t>equal to physical marginal productivity of labor </a:t>
            </a:r>
            <a:r>
              <a:rPr lang="en-US" altLang="ja-JP" sz="1900" b="1" i="1" dirty="0" smtClean="0"/>
              <a:t>F</a:t>
            </a:r>
            <a:r>
              <a:rPr lang="en-US" altLang="ja-JP" sz="1900" b="1" dirty="0" smtClean="0"/>
              <a:t>’(</a:t>
            </a:r>
            <a:r>
              <a:rPr lang="en-US" altLang="ja-JP" sz="1900" b="1" i="1" dirty="0" smtClean="0"/>
              <a:t>N</a:t>
            </a:r>
            <a:r>
              <a:rPr lang="en-US" altLang="ja-JP" sz="1900" b="1" dirty="0" smtClean="0"/>
              <a:t>) </a:t>
            </a:r>
            <a:r>
              <a:rPr lang="en-US" altLang="ja-JP" sz="1900" dirty="0" smtClean="0"/>
              <a:t>.</a:t>
            </a:r>
          </a:p>
          <a:p>
            <a:pPr>
              <a:buNone/>
            </a:pPr>
            <a:r>
              <a:rPr lang="en-US" altLang="ja-JP" sz="1900" dirty="0" smtClean="0"/>
              <a:t>In Figure 17-1, marginal productivity of labor </a:t>
            </a:r>
            <a:r>
              <a:rPr lang="ja-JP" altLang="ja-JP" sz="1900" i="1" dirty="0" smtClean="0"/>
              <a:t>∂</a:t>
            </a:r>
            <a:r>
              <a:rPr lang="en-US" altLang="ja-JP" sz="1900" i="1" dirty="0" smtClean="0"/>
              <a:t>F/</a:t>
            </a:r>
            <a:r>
              <a:rPr lang="ja-JP" altLang="ja-JP" sz="1900" i="1" dirty="0" smtClean="0"/>
              <a:t>∂</a:t>
            </a:r>
            <a:r>
              <a:rPr lang="en-US" altLang="ja-JP" sz="1900" i="1" dirty="0" smtClean="0"/>
              <a:t>N</a:t>
            </a:r>
            <a:r>
              <a:rPr lang="ja-JP" altLang="ja-JP" sz="1900" dirty="0" smtClean="0"/>
              <a:t>＝</a:t>
            </a:r>
            <a:r>
              <a:rPr lang="en-US" altLang="ja-JP" sz="1900" i="1" dirty="0" smtClean="0"/>
              <a:t>F</a:t>
            </a:r>
            <a:r>
              <a:rPr lang="en-US" altLang="ja-JP" sz="1900" dirty="0" smtClean="0"/>
              <a:t>’(</a:t>
            </a:r>
            <a:r>
              <a:rPr lang="en-US" altLang="ja-JP" sz="1900" i="1" dirty="0" smtClean="0"/>
              <a:t>N</a:t>
            </a:r>
            <a:r>
              <a:rPr lang="en-US" altLang="ja-JP" sz="1900" dirty="0" smtClean="0"/>
              <a:t>), the slope of the tangent of the production curve </a:t>
            </a:r>
            <a:r>
              <a:rPr lang="en-US" altLang="ja-JP" sz="1900" i="1" dirty="0" smtClean="0"/>
              <a:t>Y</a:t>
            </a:r>
            <a:r>
              <a:rPr lang="en-US" altLang="ja-JP" sz="1900" dirty="0" smtClean="0"/>
              <a:t> = </a:t>
            </a:r>
            <a:r>
              <a:rPr lang="en-US" altLang="ja-JP" sz="1900" i="1" dirty="0" smtClean="0"/>
              <a:t>F</a:t>
            </a:r>
            <a:r>
              <a:rPr lang="en-US" altLang="ja-JP" sz="1900" dirty="0" smtClean="0"/>
              <a:t> (</a:t>
            </a:r>
            <a:r>
              <a:rPr lang="en-US" altLang="ja-JP" sz="1900" i="1" dirty="0" smtClean="0"/>
              <a:t>N</a:t>
            </a:r>
            <a:r>
              <a:rPr lang="en-US" altLang="ja-JP" sz="1900" dirty="0" smtClean="0"/>
              <a:t>)</a:t>
            </a:r>
          </a:p>
          <a:p>
            <a:pPr>
              <a:buNone/>
            </a:pPr>
            <a:r>
              <a:rPr lang="en-US" altLang="ja-JP" sz="1900" dirty="0" smtClean="0"/>
              <a:t>A sufficient condition for profit maximization is that </a:t>
            </a:r>
            <a:r>
              <a:rPr lang="en-US" altLang="ja-JP" sz="1900" b="1" dirty="0" smtClean="0"/>
              <a:t>the second derivative is negative</a:t>
            </a:r>
            <a:r>
              <a:rPr lang="en-US" altLang="ja-JP" sz="1900" dirty="0" smtClean="0"/>
              <a:t>.</a:t>
            </a:r>
            <a:br>
              <a:rPr lang="en-US" altLang="ja-JP" sz="1900" dirty="0" smtClean="0"/>
            </a:br>
            <a:r>
              <a:rPr lang="en-US" altLang="ja-JP" sz="1900" dirty="0" smtClean="0"/>
              <a:t> ∂</a:t>
            </a:r>
            <a:r>
              <a:rPr lang="en-US" altLang="ja-JP" sz="1900" baseline="30000" dirty="0" smtClean="0"/>
              <a:t>2</a:t>
            </a:r>
            <a:r>
              <a:rPr lang="en-US" altLang="ja-JP" sz="1900" i="1" dirty="0" smtClean="0"/>
              <a:t>π</a:t>
            </a:r>
            <a:r>
              <a:rPr lang="en-US" altLang="ja-JP" sz="1900" dirty="0" smtClean="0"/>
              <a:t>/</a:t>
            </a:r>
            <a:r>
              <a:rPr lang="en-US" altLang="ja-JP" sz="1900" i="1" dirty="0" smtClean="0"/>
              <a:t>∂N</a:t>
            </a:r>
            <a:r>
              <a:rPr lang="en-US" altLang="ja-JP" sz="1900" baseline="30000" dirty="0" smtClean="0"/>
              <a:t>2</a:t>
            </a:r>
            <a:r>
              <a:rPr lang="ja-JP" altLang="ja-JP" sz="1900" dirty="0" smtClean="0"/>
              <a:t>＝</a:t>
            </a:r>
            <a:r>
              <a:rPr lang="en-US" altLang="ja-JP" sz="1900" i="1" dirty="0" smtClean="0"/>
              <a:t>π</a:t>
            </a:r>
            <a:r>
              <a:rPr lang="en-US" altLang="ja-JP" sz="1900" dirty="0" smtClean="0"/>
              <a:t>”(</a:t>
            </a:r>
            <a:r>
              <a:rPr lang="en-US" altLang="ja-JP" sz="1900" i="1" dirty="0" smtClean="0"/>
              <a:t>N</a:t>
            </a:r>
            <a:r>
              <a:rPr lang="en-US" altLang="ja-JP" sz="1900" dirty="0" smtClean="0"/>
              <a:t>)</a:t>
            </a:r>
            <a:r>
              <a:rPr lang="ja-JP" altLang="ja-JP" sz="1900" dirty="0" smtClean="0"/>
              <a:t>＝</a:t>
            </a:r>
            <a:r>
              <a:rPr lang="en-US" altLang="ja-JP" sz="1900" i="1" dirty="0" smtClean="0"/>
              <a:t>P</a:t>
            </a:r>
            <a:r>
              <a:rPr lang="ja-JP" altLang="ja-JP" sz="1900" i="1" dirty="0" smtClean="0"/>
              <a:t>･</a:t>
            </a:r>
            <a:r>
              <a:rPr lang="en-US" altLang="ja-JP" sz="1900" i="1" dirty="0" smtClean="0"/>
              <a:t>F</a:t>
            </a:r>
            <a:r>
              <a:rPr lang="en-US" altLang="ja-JP" sz="1900" dirty="0" smtClean="0"/>
              <a:t>”(</a:t>
            </a:r>
            <a:r>
              <a:rPr lang="en-US" altLang="ja-JP" sz="1900" i="1" dirty="0" smtClean="0"/>
              <a:t>N</a:t>
            </a:r>
            <a:r>
              <a:rPr lang="en-US" altLang="ja-JP" sz="1900" dirty="0" smtClean="0"/>
              <a:t>)</a:t>
            </a:r>
            <a:r>
              <a:rPr lang="ja-JP" altLang="ja-JP" sz="1900" dirty="0" smtClean="0"/>
              <a:t>＜</a:t>
            </a:r>
            <a:r>
              <a:rPr lang="en-US" altLang="ja-JP" sz="1900" dirty="0" smtClean="0"/>
              <a:t>0, </a:t>
            </a:r>
            <a:br>
              <a:rPr lang="en-US" altLang="ja-JP" sz="1900" dirty="0" smtClean="0"/>
            </a:br>
            <a:r>
              <a:rPr lang="en-US" altLang="ja-JP" sz="1900" i="1" dirty="0" smtClean="0"/>
              <a:t>F</a:t>
            </a:r>
            <a:r>
              <a:rPr lang="en-US" altLang="ja-JP" sz="1900" dirty="0" smtClean="0"/>
              <a:t> "(</a:t>
            </a:r>
            <a:r>
              <a:rPr lang="en-US" altLang="ja-JP" sz="1900" i="1" dirty="0" smtClean="0"/>
              <a:t>N</a:t>
            </a:r>
            <a:r>
              <a:rPr lang="en-US" altLang="ja-JP" sz="1900" dirty="0" smtClean="0"/>
              <a:t>) &lt;0 ... is sufficient condition, marginal productivity</a:t>
            </a:r>
            <a:r>
              <a:rPr lang="en-US" altLang="ja-JP" sz="1900" i="1" dirty="0" smtClean="0"/>
              <a:t> F</a:t>
            </a:r>
            <a:r>
              <a:rPr lang="en-US" altLang="ja-JP" sz="1900" dirty="0" smtClean="0"/>
              <a:t> '(</a:t>
            </a:r>
            <a:r>
              <a:rPr lang="en-US" altLang="ja-JP" sz="1900" i="1" dirty="0" smtClean="0"/>
              <a:t>N</a:t>
            </a:r>
            <a:r>
              <a:rPr lang="en-US" altLang="ja-JP" sz="1900" dirty="0" smtClean="0"/>
              <a:t>) of labor diminishes.</a:t>
            </a:r>
          </a:p>
          <a:p>
            <a:pPr>
              <a:buNone/>
            </a:pPr>
            <a:r>
              <a:rPr lang="en-US" altLang="ja-JP" sz="1900" dirty="0" smtClean="0"/>
              <a:t>⇒ </a:t>
            </a:r>
            <a:r>
              <a:rPr lang="en-US" altLang="ja-JP" sz="1900" b="1" dirty="0" smtClean="0"/>
              <a:t>Marginal productivity theory </a:t>
            </a:r>
            <a:r>
              <a:rPr lang="en-US" altLang="ja-JP" sz="1900" dirty="0" smtClean="0"/>
              <a:t>in microeconomics.</a:t>
            </a:r>
            <a:r>
              <a:rPr lang="ja-JP" altLang="en-US" sz="1900" dirty="0" smtClean="0"/>
              <a:t>　</a:t>
            </a:r>
            <a:endParaRPr lang="en-US" altLang="ja-JP" sz="1900" dirty="0" smtClean="0"/>
          </a:p>
          <a:p>
            <a:pPr>
              <a:buNone/>
            </a:pPr>
            <a:r>
              <a:rPr lang="ja-JP" altLang="en-US" sz="1900" dirty="0" smtClean="0"/>
              <a:t>　　</a:t>
            </a:r>
            <a:r>
              <a:rPr lang="en-US" altLang="ja-JP" sz="1900" dirty="0" smtClean="0"/>
              <a:t>Keynes called it </a:t>
            </a:r>
            <a:r>
              <a:rPr lang="en-US" altLang="ja-JP" sz="1900" b="1" dirty="0" smtClean="0"/>
              <a:t>the first axiom of classical school</a:t>
            </a:r>
            <a:endParaRPr lang="ja-JP" altLang="ja-JP" sz="1900"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
            <a:ext cx="7772400" cy="476672"/>
          </a:xfrm>
        </p:spPr>
        <p:txBody>
          <a:bodyPr>
            <a:normAutofit/>
          </a:bodyPr>
          <a:lstStyle/>
          <a:p>
            <a:r>
              <a:rPr lang="ja-JP" altLang="ja-JP" sz="2000" b="1" dirty="0" smtClean="0"/>
              <a:t>１</a:t>
            </a:r>
            <a:r>
              <a:rPr lang="en-US" altLang="ja-JP" sz="2000" b="1" dirty="0" smtClean="0"/>
              <a:t>B</a:t>
            </a:r>
            <a:r>
              <a:rPr lang="ja-JP" altLang="ja-JP" sz="2000" b="1" dirty="0" err="1" smtClean="0"/>
              <a:t>．</a:t>
            </a:r>
            <a:r>
              <a:rPr lang="ja-JP" altLang="ja-JP" sz="2000" b="1" dirty="0" smtClean="0"/>
              <a:t>労働需要</a:t>
            </a:r>
            <a:r>
              <a:rPr lang="en-US" altLang="ja-JP" sz="2000" b="1" dirty="0" smtClean="0"/>
              <a:t>   Labor Demand</a:t>
            </a:r>
            <a:endParaRPr lang="ja-JP" altLang="en-US" sz="20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476672"/>
            <a:ext cx="9144000" cy="6381328"/>
          </a:xfrm>
        </p:spPr>
        <p:txBody>
          <a:bodyPr>
            <a:normAutofit fontScale="92500"/>
          </a:bodyPr>
          <a:lstStyle/>
          <a:p>
            <a:r>
              <a:rPr lang="ja-JP" altLang="ja-JP" sz="1800" dirty="0" smtClean="0"/>
              <a:t>古典派＝アダム・スミス以降の狭義の古典派とマーシャルや</a:t>
            </a:r>
            <a:endParaRPr lang="en-US" altLang="ja-JP" sz="1800" dirty="0" smtClean="0"/>
          </a:p>
          <a:p>
            <a:r>
              <a:rPr lang="ja-JP" altLang="ja-JP" sz="1800" dirty="0" smtClean="0"/>
              <a:t>ピグウなどの新古典派</a:t>
            </a:r>
          </a:p>
          <a:p>
            <a:r>
              <a:rPr lang="en-US" altLang="ja-JP" sz="1800" dirty="0" smtClean="0"/>
              <a:t>17-2</a:t>
            </a:r>
            <a:r>
              <a:rPr lang="ja-JP" altLang="ja-JP" sz="1800" dirty="0" smtClean="0"/>
              <a:t>図で実質</a:t>
            </a:r>
            <a:r>
              <a:rPr lang="ja-JP" altLang="ja-JP" sz="1800" dirty="0" smtClean="0"/>
              <a:t>賃金率</a:t>
            </a:r>
            <a:r>
              <a:rPr lang="en-US" altLang="ja-JP" sz="1800" dirty="0" smtClean="0"/>
              <a:t>(</a:t>
            </a:r>
            <a:r>
              <a:rPr lang="en-US" altLang="ja-JP" sz="1800" i="1" dirty="0" smtClean="0"/>
              <a:t>w</a:t>
            </a:r>
            <a:r>
              <a:rPr lang="en-US" altLang="ja-JP" sz="1800" dirty="0" smtClean="0"/>
              <a:t>/</a:t>
            </a:r>
            <a:r>
              <a:rPr lang="en-US" altLang="ja-JP" sz="1800" i="1" dirty="0" smtClean="0"/>
              <a:t>P</a:t>
            </a:r>
            <a:r>
              <a:rPr lang="en-US" altLang="ja-JP" sz="1800" dirty="0" smtClean="0"/>
              <a:t>)</a:t>
            </a:r>
            <a:r>
              <a:rPr lang="en-US" altLang="ja-JP" sz="1800" baseline="-25000" dirty="0" smtClean="0"/>
              <a:t>0</a:t>
            </a:r>
            <a:r>
              <a:rPr lang="ja-JP" altLang="en-US" sz="1800" dirty="0" smtClean="0"/>
              <a:t>が</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en-US" sz="1800" dirty="0" smtClean="0"/>
              <a:t>と</a:t>
            </a:r>
            <a:r>
              <a:rPr lang="ja-JP" altLang="ja-JP" sz="1800" dirty="0" smtClean="0"/>
              <a:t>等しく</a:t>
            </a:r>
            <a:r>
              <a:rPr lang="ja-JP" altLang="ja-JP" sz="1800" dirty="0" smtClean="0"/>
              <a:t>なるように労働</a:t>
            </a:r>
            <a:endParaRPr lang="en-US" altLang="ja-JP" sz="1800" dirty="0" smtClean="0"/>
          </a:p>
          <a:p>
            <a:r>
              <a:rPr lang="ja-JP" altLang="ja-JP" sz="1800" dirty="0" smtClean="0"/>
              <a:t>需要量</a:t>
            </a:r>
            <a:r>
              <a:rPr lang="en-US" altLang="ja-JP" sz="1800" i="1" dirty="0" smtClean="0"/>
              <a:t>N</a:t>
            </a:r>
            <a:r>
              <a:rPr lang="en-US" altLang="ja-JP" sz="1800" baseline="-25000" dirty="0" smtClean="0"/>
              <a:t>0</a:t>
            </a:r>
            <a:r>
              <a:rPr lang="ja-JP" altLang="ja-JP" sz="1800" dirty="0" smtClean="0"/>
              <a:t>が決定</a:t>
            </a:r>
          </a:p>
          <a:p>
            <a:r>
              <a:rPr lang="ja-JP" altLang="ja-JP" sz="1800" dirty="0" smtClean="0"/>
              <a:t>実質賃金率がそれより低い</a:t>
            </a:r>
            <a:r>
              <a:rPr lang="ja-JP" altLang="en-US" sz="1800" dirty="0" smtClean="0"/>
              <a:t>と、</a:t>
            </a:r>
            <a:r>
              <a:rPr lang="en-US" altLang="ja-JP" sz="1800" dirty="0" smtClean="0"/>
              <a:t>(</a:t>
            </a:r>
            <a:r>
              <a:rPr lang="en-US" altLang="ja-JP" sz="1800" i="1" dirty="0" smtClean="0"/>
              <a:t>w</a:t>
            </a:r>
            <a:r>
              <a:rPr lang="en-US" altLang="ja-JP" sz="1800" dirty="0" smtClean="0"/>
              <a:t>/</a:t>
            </a:r>
            <a:r>
              <a:rPr lang="en-US" altLang="ja-JP" sz="1800" i="1" dirty="0" smtClean="0"/>
              <a:t>P</a:t>
            </a:r>
            <a:r>
              <a:rPr lang="en-US" altLang="ja-JP" sz="1800" dirty="0" smtClean="0"/>
              <a:t>)</a:t>
            </a:r>
            <a:r>
              <a:rPr lang="en-US" altLang="ja-JP" sz="1800" baseline="-25000" dirty="0" smtClean="0"/>
              <a:t>1</a:t>
            </a:r>
            <a:r>
              <a:rPr lang="ja-JP" altLang="en-US" sz="1800" dirty="0" smtClean="0"/>
              <a:t>＝</a:t>
            </a:r>
            <a:r>
              <a:rPr lang="en-US" altLang="ja-JP" sz="1800" i="1" dirty="0" smtClean="0"/>
              <a:t>F</a:t>
            </a:r>
            <a:r>
              <a:rPr lang="en-US" altLang="ja-JP" sz="1800" dirty="0" smtClean="0"/>
              <a:t>’(</a:t>
            </a:r>
            <a:r>
              <a:rPr lang="en-US" altLang="ja-JP" sz="1800" i="1" dirty="0" smtClean="0"/>
              <a:t>N</a:t>
            </a:r>
            <a:r>
              <a:rPr lang="en-US" altLang="ja-JP" sz="1800" dirty="0" smtClean="0"/>
              <a:t>)</a:t>
            </a:r>
            <a:r>
              <a:rPr lang="ja-JP" altLang="ja-JP" sz="1800" dirty="0" smtClean="0"/>
              <a:t>が等しくなるよう</a:t>
            </a:r>
            <a:endParaRPr lang="en-US" altLang="ja-JP" sz="1800" dirty="0" smtClean="0"/>
          </a:p>
          <a:p>
            <a:r>
              <a:rPr lang="ja-JP" altLang="ja-JP" sz="1800" dirty="0" smtClean="0"/>
              <a:t>に多い労働需要量</a:t>
            </a:r>
            <a:r>
              <a:rPr lang="en-US" altLang="ja-JP" sz="1800" i="1" dirty="0" smtClean="0"/>
              <a:t>N</a:t>
            </a:r>
            <a:r>
              <a:rPr lang="en-US" altLang="ja-JP" sz="1800" baseline="-25000" dirty="0" smtClean="0"/>
              <a:t>1</a:t>
            </a:r>
            <a:r>
              <a:rPr lang="ja-JP" altLang="ja-JP" sz="1800" dirty="0" smtClean="0"/>
              <a:t>が決定</a:t>
            </a:r>
          </a:p>
          <a:p>
            <a:r>
              <a:rPr lang="ja-JP" altLang="ja-JP" sz="1800" dirty="0" smtClean="0"/>
              <a:t>⇒労働需要曲線は図の右下がりの曲線</a:t>
            </a:r>
            <a:r>
              <a:rPr lang="en-US" altLang="ja-JP" sz="1800" dirty="0" smtClean="0"/>
              <a:t>                                   17-1</a:t>
            </a:r>
            <a:r>
              <a:rPr lang="ja-JP" altLang="ja-JP" sz="1800" dirty="0" smtClean="0"/>
              <a:t>図　生産関数と限界</a:t>
            </a:r>
            <a:r>
              <a:rPr lang="ja-JP" altLang="en-US" sz="1800" dirty="0" smtClean="0"/>
              <a:t>生産力</a:t>
            </a:r>
            <a:endParaRPr lang="ja-JP" altLang="ja-JP" sz="1800" dirty="0" smtClean="0"/>
          </a:p>
          <a:p>
            <a:r>
              <a:rPr lang="ja-JP" altLang="ja-JP" sz="1800" dirty="0" smtClean="0"/>
              <a:t>労働需要</a:t>
            </a:r>
            <a:r>
              <a:rPr lang="en-US" altLang="ja-JP" sz="1800" i="1" dirty="0" smtClean="0"/>
              <a:t>N</a:t>
            </a:r>
            <a:r>
              <a:rPr lang="en-US" altLang="ja-JP" sz="1800" i="1" baseline="30000" dirty="0" smtClean="0"/>
              <a:t>D</a:t>
            </a:r>
            <a:r>
              <a:rPr lang="ja-JP" altLang="ja-JP" sz="1800" dirty="0" smtClean="0"/>
              <a:t>は実質賃金率</a:t>
            </a:r>
            <a:r>
              <a:rPr lang="en-US" altLang="ja-JP" sz="1800" i="1" dirty="0" smtClean="0"/>
              <a:t>w</a:t>
            </a:r>
            <a:r>
              <a:rPr lang="en-US" altLang="ja-JP" sz="1800" dirty="0" smtClean="0"/>
              <a:t>/</a:t>
            </a:r>
            <a:r>
              <a:rPr lang="en-US" altLang="ja-JP" sz="1800" i="1" dirty="0" smtClean="0"/>
              <a:t>P</a:t>
            </a:r>
            <a:r>
              <a:rPr lang="ja-JP" altLang="ja-JP" sz="1800" dirty="0" smtClean="0"/>
              <a:t>の関数だから</a:t>
            </a:r>
            <a:r>
              <a:rPr lang="en-US" altLang="ja-JP" sz="1800" i="1" dirty="0" smtClean="0"/>
              <a:t>F</a:t>
            </a:r>
            <a:r>
              <a:rPr lang="en-US" altLang="ja-JP" sz="1800" dirty="0" smtClean="0"/>
              <a:t>’</a:t>
            </a:r>
            <a:r>
              <a:rPr lang="ja-JP" altLang="ja-JP" sz="1800" dirty="0" smtClean="0"/>
              <a:t>の逆関数として、</a:t>
            </a:r>
          </a:p>
          <a:p>
            <a:r>
              <a:rPr lang="ja-JP" altLang="ja-JP" sz="1800" dirty="0" smtClean="0"/>
              <a:t>　　</a:t>
            </a:r>
            <a:r>
              <a:rPr lang="en-US" altLang="ja-JP" sz="1800" i="1" dirty="0" smtClean="0"/>
              <a:t>N</a:t>
            </a:r>
            <a:r>
              <a:rPr lang="en-US" altLang="ja-JP" sz="1800" i="1" baseline="30000" dirty="0" smtClean="0"/>
              <a:t>D</a:t>
            </a:r>
            <a:r>
              <a:rPr lang="ja-JP" altLang="ja-JP" sz="1800" dirty="0" smtClean="0"/>
              <a:t>＝</a:t>
            </a:r>
            <a:r>
              <a:rPr lang="en-US" altLang="ja-JP" sz="1800" i="1" dirty="0" smtClean="0"/>
              <a:t>F</a:t>
            </a:r>
            <a:r>
              <a:rPr lang="en-US" altLang="ja-JP" sz="1800" dirty="0" smtClean="0"/>
              <a:t>’</a:t>
            </a:r>
            <a:r>
              <a:rPr lang="ja-JP" altLang="ja-JP" sz="1800" baseline="30000" dirty="0" smtClean="0"/>
              <a:t>－１</a:t>
            </a:r>
            <a:r>
              <a:rPr lang="en-US" altLang="ja-JP" sz="1800" dirty="0" smtClean="0"/>
              <a:t>(</a:t>
            </a:r>
            <a:r>
              <a:rPr lang="en-US" altLang="ja-JP" sz="1800" i="1" dirty="0" smtClean="0"/>
              <a:t>w</a:t>
            </a:r>
            <a:r>
              <a:rPr lang="en-US" altLang="ja-JP" sz="1800" dirty="0" smtClean="0"/>
              <a:t>/</a:t>
            </a:r>
            <a:r>
              <a:rPr lang="en-US" altLang="ja-JP" sz="1800" i="1" dirty="0" smtClean="0"/>
              <a:t>P</a:t>
            </a:r>
            <a:r>
              <a:rPr lang="en-US" altLang="ja-JP" sz="1800" dirty="0" smtClean="0"/>
              <a:t>)</a:t>
            </a:r>
            <a:r>
              <a:rPr lang="ja-JP" altLang="ja-JP" sz="1800" dirty="0" smtClean="0"/>
              <a:t>　　　　　</a:t>
            </a:r>
            <a:endParaRPr lang="en-US" altLang="ja-JP" sz="1800" dirty="0" smtClean="0"/>
          </a:p>
          <a:p>
            <a:pPr>
              <a:buNone/>
            </a:pPr>
            <a:r>
              <a:rPr lang="en-US" altLang="ja-JP" sz="1800" b="1" dirty="0" smtClean="0"/>
              <a:t>Classical school</a:t>
            </a:r>
            <a:r>
              <a:rPr lang="en-US" altLang="ja-JP" sz="1800" dirty="0" smtClean="0"/>
              <a:t> = classical school in the narrow sense after</a:t>
            </a:r>
          </a:p>
          <a:p>
            <a:pPr>
              <a:buNone/>
            </a:pPr>
            <a:r>
              <a:rPr lang="en-US" altLang="ja-JP" sz="1800" dirty="0" smtClean="0"/>
              <a:t> Adam Smith and </a:t>
            </a:r>
            <a:r>
              <a:rPr lang="en-US" altLang="ja-JP" sz="1800" b="1" dirty="0" smtClean="0"/>
              <a:t>neoclassical school </a:t>
            </a:r>
            <a:r>
              <a:rPr lang="en-US" altLang="ja-JP" sz="1800" dirty="0" smtClean="0"/>
              <a:t>such as Marshall and </a:t>
            </a:r>
          </a:p>
          <a:p>
            <a:pPr>
              <a:buNone/>
            </a:pPr>
            <a:r>
              <a:rPr lang="en-US" altLang="ja-JP" sz="1800" dirty="0" err="1" smtClean="0"/>
              <a:t>Pigou</a:t>
            </a:r>
            <a:r>
              <a:rPr lang="en-US" altLang="ja-JP" sz="1800" dirty="0" smtClean="0"/>
              <a:t>. </a:t>
            </a:r>
          </a:p>
          <a:p>
            <a:pPr>
              <a:buNone/>
            </a:pPr>
            <a:r>
              <a:rPr lang="en-US" altLang="ja-JP" sz="1800" dirty="0" smtClean="0"/>
              <a:t>The labor demand </a:t>
            </a:r>
            <a:r>
              <a:rPr lang="en-US" altLang="ja-JP" sz="1800" i="1" dirty="0" smtClean="0"/>
              <a:t>N</a:t>
            </a:r>
            <a:r>
              <a:rPr lang="en-US" altLang="ja-JP" sz="1800" baseline="-25000" dirty="0" smtClean="0"/>
              <a:t>0</a:t>
            </a:r>
            <a:r>
              <a:rPr lang="en-US" altLang="ja-JP" sz="1800" dirty="0" smtClean="0"/>
              <a:t> is determined so that the real wage rate </a:t>
            </a:r>
          </a:p>
          <a:p>
            <a:pPr>
              <a:buNone/>
            </a:pPr>
            <a:r>
              <a:rPr lang="en-US" altLang="ja-JP" sz="1800" dirty="0" smtClean="0"/>
              <a:t>     (</a:t>
            </a:r>
            <a:r>
              <a:rPr lang="en-US" altLang="ja-JP" sz="1800" i="1" dirty="0" smtClean="0"/>
              <a:t>w</a:t>
            </a:r>
            <a:r>
              <a:rPr lang="en-US" altLang="ja-JP" sz="1800" dirty="0" smtClean="0"/>
              <a:t>/</a:t>
            </a:r>
            <a:r>
              <a:rPr lang="en-US" altLang="ja-JP" sz="1800" i="1" dirty="0" smtClean="0"/>
              <a:t>P</a:t>
            </a:r>
            <a:r>
              <a:rPr lang="en-US" altLang="ja-JP" sz="1800" dirty="0" smtClean="0"/>
              <a:t>)</a:t>
            </a:r>
            <a:r>
              <a:rPr lang="en-US" altLang="ja-JP" sz="1800" baseline="-25000" dirty="0" smtClean="0"/>
              <a:t>0 </a:t>
            </a:r>
            <a:r>
              <a:rPr lang="en-US" altLang="ja-JP" sz="1800" dirty="0" smtClean="0"/>
              <a:t>and </a:t>
            </a:r>
            <a:r>
              <a:rPr lang="en-US" altLang="ja-JP" sz="1800" i="1" dirty="0" smtClean="0"/>
              <a:t>F</a:t>
            </a:r>
            <a:r>
              <a:rPr lang="en-US" altLang="ja-JP" sz="1800" dirty="0" smtClean="0"/>
              <a:t> '(</a:t>
            </a:r>
            <a:r>
              <a:rPr lang="en-US" altLang="ja-JP" sz="1800" i="1" dirty="0" smtClean="0"/>
              <a:t>N</a:t>
            </a:r>
            <a:r>
              <a:rPr lang="en-US" altLang="ja-JP" sz="1800" dirty="0" smtClean="0"/>
              <a:t>) are equal in Figure 17-2                                     17-2</a:t>
            </a:r>
            <a:r>
              <a:rPr lang="ja-JP" altLang="ja-JP" sz="1800" dirty="0" smtClean="0"/>
              <a:t>図　労働需要曲線</a:t>
            </a:r>
            <a:endParaRPr lang="en-US" altLang="ja-JP" sz="1800" dirty="0" smtClean="0"/>
          </a:p>
          <a:p>
            <a:pPr>
              <a:buNone/>
            </a:pPr>
            <a:r>
              <a:rPr lang="en-US" altLang="ja-JP" sz="1800" dirty="0" smtClean="0"/>
              <a:t>When the real wage rate is lower than it, condition (</a:t>
            </a:r>
            <a:r>
              <a:rPr lang="en-US" altLang="ja-JP" sz="1800" i="1" dirty="0" smtClean="0"/>
              <a:t>w</a:t>
            </a:r>
            <a:r>
              <a:rPr lang="en-US" altLang="ja-JP" sz="1800" dirty="0" smtClean="0"/>
              <a:t>/</a:t>
            </a:r>
            <a:r>
              <a:rPr lang="en-US" altLang="ja-JP" sz="1800" i="1" dirty="0" smtClean="0"/>
              <a:t>P</a:t>
            </a:r>
            <a:r>
              <a:rPr lang="en-US" altLang="ja-JP" sz="1800" dirty="0" smtClean="0"/>
              <a:t>)</a:t>
            </a:r>
            <a:r>
              <a:rPr lang="en-US" altLang="ja-JP" sz="1800" baseline="-25000" dirty="0" smtClean="0"/>
              <a:t>1</a:t>
            </a:r>
            <a:r>
              <a:rPr lang="ja-JP" altLang="en-US" sz="1800" dirty="0" smtClean="0"/>
              <a:t>＝</a:t>
            </a:r>
            <a:r>
              <a:rPr lang="en-US" altLang="ja-JP" sz="1800" i="1" dirty="0" smtClean="0"/>
              <a:t>F</a:t>
            </a:r>
            <a:r>
              <a:rPr lang="en-US" altLang="ja-JP" sz="1800" dirty="0" smtClean="0"/>
              <a:t>’(</a:t>
            </a:r>
            <a:r>
              <a:rPr lang="en-US" altLang="ja-JP" sz="1800" i="1" dirty="0" smtClean="0"/>
              <a:t>N</a:t>
            </a:r>
            <a:r>
              <a:rPr lang="en-US" altLang="ja-JP" sz="1800" dirty="0" smtClean="0"/>
              <a:t>) determines a larger labor demand </a:t>
            </a:r>
            <a:r>
              <a:rPr lang="en-US" altLang="ja-JP" sz="1800" i="1" dirty="0" smtClean="0"/>
              <a:t>N</a:t>
            </a:r>
            <a:r>
              <a:rPr lang="en-US" altLang="ja-JP" sz="1800" baseline="-25000" dirty="0" smtClean="0"/>
              <a:t>1</a:t>
            </a:r>
            <a:r>
              <a:rPr lang="en-US" altLang="ja-JP" sz="1800" dirty="0" smtClean="0"/>
              <a:t>. </a:t>
            </a:r>
          </a:p>
          <a:p>
            <a:pPr>
              <a:buNone/>
            </a:pPr>
            <a:r>
              <a:rPr lang="en-US" altLang="ja-JP" sz="1800" dirty="0" smtClean="0"/>
              <a:t>⇒ The labor demand curve is a downward sloping curve in Figure 17-2 .</a:t>
            </a:r>
          </a:p>
          <a:p>
            <a:pPr>
              <a:buNone/>
            </a:pPr>
            <a:r>
              <a:rPr lang="en-US" altLang="ja-JP" sz="1800" dirty="0" smtClean="0"/>
              <a:t>Labor demand </a:t>
            </a:r>
            <a:r>
              <a:rPr lang="en-US" altLang="ja-JP" sz="1800" dirty="0" smtClean="0"/>
              <a:t>N</a:t>
            </a:r>
            <a:r>
              <a:rPr lang="en-US" altLang="ja-JP" sz="1800" baseline="30000" dirty="0" smtClean="0"/>
              <a:t>D</a:t>
            </a:r>
            <a:r>
              <a:rPr lang="en-US" altLang="ja-JP" sz="1800" dirty="0" smtClean="0"/>
              <a:t> </a:t>
            </a:r>
            <a:r>
              <a:rPr lang="en-US" altLang="ja-JP" sz="1800" dirty="0" smtClean="0"/>
              <a:t>is a function of real wage rate </a:t>
            </a:r>
            <a:r>
              <a:rPr lang="en-US" altLang="ja-JP" sz="1800" i="1" dirty="0" smtClean="0"/>
              <a:t>w</a:t>
            </a:r>
            <a:r>
              <a:rPr lang="en-US" altLang="ja-JP" sz="1800" dirty="0" smtClean="0"/>
              <a:t>/</a:t>
            </a:r>
            <a:r>
              <a:rPr lang="en-US" altLang="ja-JP" sz="1800" i="1" dirty="0" smtClean="0"/>
              <a:t>P</a:t>
            </a:r>
            <a:r>
              <a:rPr lang="en-US" altLang="ja-JP" sz="1800" dirty="0" smtClean="0"/>
              <a:t>, so it is an inverse function of </a:t>
            </a:r>
            <a:r>
              <a:rPr lang="en-US" altLang="ja-JP" sz="1800" i="1" dirty="0" smtClean="0"/>
              <a:t>F</a:t>
            </a:r>
            <a:r>
              <a:rPr lang="en-US" altLang="ja-JP" sz="1800" dirty="0" smtClean="0"/>
              <a:t>‘,</a:t>
            </a:r>
            <a:br>
              <a:rPr lang="en-US" altLang="ja-JP" sz="1800" dirty="0" smtClean="0"/>
            </a:br>
            <a:r>
              <a:rPr lang="ja-JP" altLang="ja-JP" sz="1800" dirty="0" smtClean="0"/>
              <a:t>　</a:t>
            </a:r>
            <a:r>
              <a:rPr lang="en-US" altLang="ja-JP" sz="1800" i="1" dirty="0" smtClean="0"/>
              <a:t>N</a:t>
            </a:r>
            <a:r>
              <a:rPr lang="en-US" altLang="ja-JP" sz="1800" i="1" baseline="30000" dirty="0" smtClean="0"/>
              <a:t>D</a:t>
            </a:r>
            <a:r>
              <a:rPr lang="ja-JP" altLang="ja-JP" sz="1800" dirty="0" smtClean="0"/>
              <a:t>＝</a:t>
            </a:r>
            <a:r>
              <a:rPr lang="en-US" altLang="ja-JP" sz="1800" i="1" dirty="0" smtClean="0"/>
              <a:t>F</a:t>
            </a:r>
            <a:r>
              <a:rPr lang="en-US" altLang="ja-JP" sz="1800" dirty="0" smtClean="0"/>
              <a:t>’</a:t>
            </a:r>
            <a:r>
              <a:rPr lang="ja-JP" altLang="ja-JP" sz="1800" baseline="30000" dirty="0" smtClean="0"/>
              <a:t>－１</a:t>
            </a:r>
            <a:r>
              <a:rPr lang="en-US" altLang="ja-JP" sz="1800" dirty="0" smtClean="0"/>
              <a:t>(</a:t>
            </a:r>
            <a:r>
              <a:rPr lang="en-US" altLang="ja-JP" sz="1800" i="1" dirty="0" smtClean="0"/>
              <a:t>w</a:t>
            </a:r>
            <a:r>
              <a:rPr lang="en-US" altLang="ja-JP" sz="1800" dirty="0" smtClean="0"/>
              <a:t>/</a:t>
            </a:r>
            <a:r>
              <a:rPr lang="en-US" altLang="ja-JP" sz="1800" i="1" dirty="0" smtClean="0"/>
              <a:t>P</a:t>
            </a:r>
            <a:r>
              <a:rPr lang="en-US" altLang="ja-JP" sz="1800" dirty="0" smtClean="0"/>
              <a:t>)</a:t>
            </a:r>
            <a:br>
              <a:rPr lang="en-US" altLang="ja-JP" sz="1800" dirty="0" smtClean="0"/>
            </a:br>
            <a:r>
              <a:rPr lang="en-US" altLang="ja-JP" sz="1800" dirty="0" smtClean="0"/>
              <a:t> Figure 17-1. Production function and marginal </a:t>
            </a:r>
            <a:r>
              <a:rPr lang="en-US" altLang="ja-JP" sz="1800" dirty="0" smtClean="0"/>
              <a:t>productivity, </a:t>
            </a:r>
            <a:r>
              <a:rPr lang="en-US" altLang="ja-JP" sz="1800" dirty="0" smtClean="0"/>
              <a:t>Figure 17-2. Labor demand curve</a:t>
            </a:r>
            <a:endParaRPr lang="ja-JP" altLang="ja-JP" sz="1800" dirty="0"/>
          </a:p>
        </p:txBody>
      </p:sp>
      <p:pic>
        <p:nvPicPr>
          <p:cNvPr id="4" name="図 3"/>
          <p:cNvPicPr/>
          <p:nvPr/>
        </p:nvPicPr>
        <p:blipFill>
          <a:blip r:embed="rId2" cstate="print"/>
          <a:srcRect/>
          <a:stretch>
            <a:fillRect/>
          </a:stretch>
        </p:blipFill>
        <p:spPr bwMode="auto">
          <a:xfrm>
            <a:off x="6444208" y="332656"/>
            <a:ext cx="2699792" cy="2016224"/>
          </a:xfrm>
          <a:prstGeom prst="rect">
            <a:avLst/>
          </a:prstGeom>
          <a:noFill/>
          <a:ln w="9525">
            <a:noFill/>
            <a:miter lim="800000"/>
            <a:headEnd/>
            <a:tailEnd/>
          </a:ln>
        </p:spPr>
      </p:pic>
      <p:pic>
        <p:nvPicPr>
          <p:cNvPr id="5" name="図 4"/>
          <p:cNvPicPr/>
          <p:nvPr/>
        </p:nvPicPr>
        <p:blipFill>
          <a:blip r:embed="rId3" cstate="print"/>
          <a:srcRect/>
          <a:stretch>
            <a:fillRect/>
          </a:stretch>
        </p:blipFill>
        <p:spPr bwMode="auto">
          <a:xfrm>
            <a:off x="6444208" y="2708920"/>
            <a:ext cx="2699792" cy="18002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14375" y="1"/>
            <a:ext cx="7772400" cy="476671"/>
          </a:xfrm>
        </p:spPr>
        <p:txBody>
          <a:bodyPr>
            <a:normAutofit/>
          </a:bodyPr>
          <a:lstStyle/>
          <a:p>
            <a:r>
              <a:rPr lang="ja-JP" altLang="ja-JP" sz="2000" b="1" dirty="0" smtClean="0"/>
              <a:t>２．労働供給</a:t>
            </a:r>
            <a:r>
              <a:rPr lang="en-US" altLang="ja-JP" sz="2000" b="1" dirty="0" smtClean="0"/>
              <a:t>   Labor Supply</a:t>
            </a:r>
            <a:endParaRPr lang="ja-JP" altLang="ja-JP" sz="2000" dirty="0"/>
          </a:p>
        </p:txBody>
      </p:sp>
      <p:sp>
        <p:nvSpPr>
          <p:cNvPr id="4099" name="Rectangle 3"/>
          <p:cNvSpPr>
            <a:spLocks noGrp="1" noChangeArrowheads="1"/>
          </p:cNvSpPr>
          <p:nvPr>
            <p:ph idx="1"/>
          </p:nvPr>
        </p:nvSpPr>
        <p:spPr>
          <a:xfrm>
            <a:off x="0" y="476672"/>
            <a:ext cx="9144000" cy="6381328"/>
          </a:xfrm>
        </p:spPr>
        <p:txBody>
          <a:bodyPr>
            <a:normAutofit fontScale="92500" lnSpcReduction="20000"/>
          </a:bodyPr>
          <a:lstStyle/>
          <a:p>
            <a:r>
              <a:rPr lang="ja-JP" altLang="ja-JP" sz="1800" dirty="0" smtClean="0"/>
              <a:t>古典派・新古典派…労働者は</a:t>
            </a:r>
            <a:r>
              <a:rPr lang="ja-JP" altLang="ja-JP" sz="1800" b="1" dirty="0" smtClean="0"/>
              <a:t>労働の不効用</a:t>
            </a:r>
            <a:r>
              <a:rPr lang="ja-JP" altLang="ja-JP" sz="1800" dirty="0" smtClean="0"/>
              <a:t>（</a:t>
            </a:r>
            <a:r>
              <a:rPr lang="en-US" altLang="ja-JP" sz="1800" dirty="0" smtClean="0"/>
              <a:t>disutility of labor</a:t>
            </a:r>
            <a:r>
              <a:rPr lang="ja-JP" altLang="ja-JP" sz="1800" dirty="0" smtClean="0"/>
              <a:t>）</a:t>
            </a:r>
            <a:endParaRPr lang="en-US" altLang="ja-JP" sz="1800" dirty="0" smtClean="0"/>
          </a:p>
          <a:p>
            <a:r>
              <a:rPr lang="en-US" altLang="ja-JP" sz="1800" i="1" dirty="0" smtClean="0"/>
              <a:t>U</a:t>
            </a:r>
            <a:r>
              <a:rPr lang="en-US" altLang="ja-JP" sz="1800" i="1" baseline="30000" dirty="0" smtClean="0"/>
              <a:t>D</a:t>
            </a:r>
            <a:r>
              <a:rPr lang="ja-JP" altLang="ja-JP" sz="1800" dirty="0" smtClean="0"/>
              <a:t>を最小化するように、労働供給を決める⇒労働の限界不効用</a:t>
            </a:r>
            <a:endParaRPr lang="en-US" altLang="ja-JP" sz="1800" dirty="0" smtClean="0"/>
          </a:p>
          <a:p>
            <a:r>
              <a:rPr lang="ja-JP" altLang="ja-JP" sz="1800" i="1" dirty="0" smtClean="0"/>
              <a:t>∂</a:t>
            </a:r>
            <a:r>
              <a:rPr lang="en-US" altLang="ja-JP" sz="1800" i="1" dirty="0" smtClean="0"/>
              <a:t>U</a:t>
            </a:r>
            <a:r>
              <a:rPr lang="en-US" altLang="ja-JP" sz="1800" i="1" baseline="30000" dirty="0" smtClean="0"/>
              <a:t>D</a:t>
            </a:r>
            <a:r>
              <a:rPr lang="en-US" altLang="ja-JP" sz="1800" dirty="0" smtClean="0"/>
              <a:t>/</a:t>
            </a:r>
            <a:r>
              <a:rPr lang="ja-JP" altLang="ja-JP" sz="1800" i="1" dirty="0" smtClean="0"/>
              <a:t>∂</a:t>
            </a:r>
            <a:r>
              <a:rPr lang="en-US" altLang="ja-JP" sz="1800" i="1" dirty="0" smtClean="0"/>
              <a:t>N</a:t>
            </a:r>
            <a:r>
              <a:rPr lang="ja-JP" altLang="ja-JP" sz="1800" dirty="0" smtClean="0"/>
              <a:t>が実質賃金</a:t>
            </a:r>
            <a:r>
              <a:rPr lang="en-US" altLang="ja-JP" sz="1800" i="1" dirty="0" smtClean="0"/>
              <a:t>w</a:t>
            </a:r>
            <a:r>
              <a:rPr lang="en-US" altLang="ja-JP" sz="1800" dirty="0" smtClean="0"/>
              <a:t>/</a:t>
            </a:r>
            <a:r>
              <a:rPr lang="en-US" altLang="ja-JP" sz="1800" i="1" dirty="0" smtClean="0"/>
              <a:t>P</a:t>
            </a:r>
            <a:r>
              <a:rPr lang="ja-JP" altLang="ja-JP" sz="1800" dirty="0" smtClean="0"/>
              <a:t>の限界効用に等しくなる</a:t>
            </a:r>
          </a:p>
          <a:p>
            <a:r>
              <a:rPr lang="ja-JP" altLang="ja-JP" sz="1800" dirty="0" smtClean="0"/>
              <a:t>貨幣単位の限界効用は</a:t>
            </a:r>
            <a:r>
              <a:rPr lang="en-US" altLang="ja-JP" sz="1800" dirty="0" smtClean="0"/>
              <a:t>1</a:t>
            </a:r>
            <a:r>
              <a:rPr lang="ja-JP" altLang="ja-JP" sz="1800" dirty="0" err="1" smtClean="0"/>
              <a:t>、</a:t>
            </a:r>
            <a:r>
              <a:rPr lang="ja-JP" altLang="ja-JP" sz="1800" dirty="0" smtClean="0"/>
              <a:t>実質賃金の限界効用は</a:t>
            </a:r>
            <a:r>
              <a:rPr lang="en-US" altLang="ja-JP" sz="1800" i="1" dirty="0" smtClean="0"/>
              <a:t>w</a:t>
            </a:r>
            <a:r>
              <a:rPr lang="en-US" altLang="ja-JP" sz="1800" dirty="0" smtClean="0"/>
              <a:t>/</a:t>
            </a:r>
            <a:r>
              <a:rPr lang="en-US" altLang="ja-JP" sz="1800" i="1" dirty="0" smtClean="0"/>
              <a:t>P,  w</a:t>
            </a:r>
            <a:r>
              <a:rPr lang="en-US" altLang="ja-JP" sz="1800" dirty="0" smtClean="0"/>
              <a:t>/</a:t>
            </a:r>
            <a:r>
              <a:rPr lang="en-US" altLang="ja-JP" sz="1800" i="1" dirty="0" smtClean="0"/>
              <a:t>P </a:t>
            </a:r>
            <a:r>
              <a:rPr lang="ja-JP" altLang="ja-JP" sz="1800" dirty="0" smtClean="0"/>
              <a:t>＝</a:t>
            </a:r>
            <a:endParaRPr lang="en-US" altLang="ja-JP" sz="1800" dirty="0" smtClean="0"/>
          </a:p>
          <a:p>
            <a:r>
              <a:rPr lang="ja-JP" altLang="ja-JP" sz="1800" i="1" dirty="0" smtClean="0"/>
              <a:t>∂</a:t>
            </a:r>
            <a:r>
              <a:rPr lang="en-US" altLang="ja-JP" sz="1800" i="1" dirty="0" smtClean="0"/>
              <a:t>U</a:t>
            </a:r>
            <a:r>
              <a:rPr lang="en-US" altLang="ja-JP" sz="1800" i="1" baseline="30000" dirty="0" smtClean="0"/>
              <a:t>D</a:t>
            </a:r>
            <a:r>
              <a:rPr lang="en-US" altLang="ja-JP" sz="1800" dirty="0" smtClean="0"/>
              <a:t>/</a:t>
            </a:r>
            <a:r>
              <a:rPr lang="ja-JP" altLang="ja-JP" sz="1800" i="1" dirty="0" smtClean="0"/>
              <a:t>∂</a:t>
            </a:r>
            <a:r>
              <a:rPr lang="en-US" altLang="ja-JP" sz="1800" i="1" dirty="0" smtClean="0"/>
              <a:t>N.   </a:t>
            </a:r>
            <a:r>
              <a:rPr lang="ja-JP" altLang="ja-JP" sz="1800" dirty="0" smtClean="0"/>
              <a:t>労働量</a:t>
            </a:r>
            <a:r>
              <a:rPr lang="en-US" altLang="ja-JP" sz="1800" i="1" dirty="0" smtClean="0"/>
              <a:t>N</a:t>
            </a:r>
            <a:r>
              <a:rPr lang="ja-JP" altLang="ja-JP" sz="1800" dirty="0" smtClean="0"/>
              <a:t>が増えると労働の不効用</a:t>
            </a:r>
            <a:r>
              <a:rPr lang="en-US" altLang="ja-JP" sz="1800" i="1" dirty="0" smtClean="0"/>
              <a:t>U</a:t>
            </a:r>
            <a:r>
              <a:rPr lang="en-US" altLang="ja-JP" sz="1800" i="1" baseline="30000" dirty="0" smtClean="0"/>
              <a:t>D</a:t>
            </a:r>
            <a:r>
              <a:rPr lang="ja-JP" altLang="ja-JP" sz="1800" dirty="0" smtClean="0"/>
              <a:t>も増加、逓増</a:t>
            </a:r>
          </a:p>
          <a:p>
            <a:r>
              <a:rPr lang="ja-JP" altLang="ja-JP" sz="1800" dirty="0" smtClean="0"/>
              <a:t>労働の不効用</a:t>
            </a:r>
            <a:r>
              <a:rPr lang="en-US" altLang="ja-JP" sz="1800" i="1" dirty="0" smtClean="0"/>
              <a:t>U</a:t>
            </a:r>
            <a:r>
              <a:rPr lang="en-US" altLang="ja-JP" sz="1800" i="1" baseline="30000" dirty="0" smtClean="0"/>
              <a:t>D</a:t>
            </a:r>
            <a:r>
              <a:rPr lang="ja-JP" altLang="ja-JP" sz="1800" dirty="0" smtClean="0"/>
              <a:t>は労働量</a:t>
            </a:r>
            <a:r>
              <a:rPr lang="en-US" altLang="ja-JP" sz="1800" i="1" dirty="0" smtClean="0"/>
              <a:t>N</a:t>
            </a:r>
            <a:r>
              <a:rPr lang="ja-JP" altLang="ja-JP" sz="1800" dirty="0" smtClean="0"/>
              <a:t>の増加関数</a:t>
            </a:r>
            <a:r>
              <a:rPr lang="en-US" altLang="ja-JP" sz="1800" i="1" dirty="0" smtClean="0"/>
              <a:t>H,U</a:t>
            </a:r>
            <a:r>
              <a:rPr lang="en-US" altLang="ja-JP" sz="1800" i="1" baseline="30000" dirty="0" smtClean="0"/>
              <a:t>D</a:t>
            </a:r>
            <a:r>
              <a:rPr lang="ja-JP" altLang="ja-JP" sz="1800" dirty="0" smtClean="0"/>
              <a:t>＝</a:t>
            </a:r>
            <a:r>
              <a:rPr lang="en-US" altLang="ja-JP" sz="1800" i="1" dirty="0" smtClean="0"/>
              <a:t>H</a:t>
            </a:r>
            <a:r>
              <a:rPr lang="en-US" altLang="ja-JP" sz="1800" dirty="0" smtClean="0"/>
              <a:t>(</a:t>
            </a:r>
            <a:r>
              <a:rPr lang="en-US" altLang="ja-JP" sz="1800" i="1" dirty="0" smtClean="0"/>
              <a:t>N</a:t>
            </a:r>
            <a:r>
              <a:rPr lang="en-US" altLang="ja-JP" sz="1800" dirty="0" smtClean="0"/>
              <a:t>), </a:t>
            </a:r>
            <a:r>
              <a:rPr lang="en-US" altLang="ja-JP" sz="1800" i="1" dirty="0" smtClean="0"/>
              <a:t>H</a:t>
            </a:r>
            <a:r>
              <a:rPr lang="en-US" altLang="ja-JP" sz="1800" dirty="0" smtClean="0"/>
              <a:t>’(</a:t>
            </a:r>
            <a:r>
              <a:rPr lang="en-US" altLang="ja-JP" sz="1800" i="1" dirty="0" smtClean="0"/>
              <a:t>N</a:t>
            </a:r>
            <a:r>
              <a:rPr lang="en-US" altLang="ja-JP" sz="1800" dirty="0" smtClean="0"/>
              <a:t>)</a:t>
            </a:r>
            <a:r>
              <a:rPr lang="ja-JP" altLang="ja-JP" sz="1800" dirty="0" smtClean="0"/>
              <a:t>＞</a:t>
            </a:r>
            <a:r>
              <a:rPr lang="en-US" altLang="ja-JP" sz="1800" dirty="0" smtClean="0"/>
              <a:t>0,</a:t>
            </a:r>
          </a:p>
          <a:p>
            <a:r>
              <a:rPr lang="en-US" altLang="ja-JP" sz="1800" i="1" dirty="0" smtClean="0"/>
              <a:t>H</a:t>
            </a:r>
            <a:r>
              <a:rPr lang="en-US" altLang="ja-JP" sz="1800" dirty="0" smtClean="0"/>
              <a:t>”(</a:t>
            </a:r>
            <a:r>
              <a:rPr lang="en-US" altLang="ja-JP" sz="1800" i="1" dirty="0" smtClean="0"/>
              <a:t>N</a:t>
            </a:r>
            <a:r>
              <a:rPr lang="en-US" altLang="ja-JP" sz="1800" dirty="0" smtClean="0"/>
              <a:t>)</a:t>
            </a:r>
            <a:r>
              <a:rPr lang="ja-JP" altLang="ja-JP" sz="1800" dirty="0" smtClean="0"/>
              <a:t>＞</a:t>
            </a:r>
            <a:r>
              <a:rPr lang="en-US" altLang="ja-JP" sz="1800" dirty="0" smtClean="0"/>
              <a:t>0</a:t>
            </a:r>
            <a:endParaRPr lang="ja-JP" altLang="ja-JP" sz="1800" dirty="0" smtClean="0"/>
          </a:p>
          <a:p>
            <a:r>
              <a:rPr lang="ja-JP" altLang="ja-JP" sz="1800" dirty="0" smtClean="0"/>
              <a:t>労働の限界不効用</a:t>
            </a:r>
            <a:r>
              <a:rPr lang="ja-JP" altLang="ja-JP" sz="1800" i="1" dirty="0" smtClean="0"/>
              <a:t>∂</a:t>
            </a:r>
            <a:r>
              <a:rPr lang="en-US" altLang="ja-JP" sz="1800" i="1" dirty="0" smtClean="0"/>
              <a:t>U</a:t>
            </a:r>
            <a:r>
              <a:rPr lang="en-US" altLang="ja-JP" sz="1800" i="1" baseline="30000" dirty="0" smtClean="0"/>
              <a:t>D</a:t>
            </a:r>
            <a:r>
              <a:rPr lang="en-US" altLang="ja-JP" sz="1800" dirty="0" smtClean="0"/>
              <a:t>/</a:t>
            </a:r>
            <a:r>
              <a:rPr lang="ja-JP" altLang="ja-JP" sz="1800" i="1" dirty="0" smtClean="0"/>
              <a:t>∂</a:t>
            </a:r>
            <a:r>
              <a:rPr lang="en-US" altLang="ja-JP" sz="1800" i="1" dirty="0" smtClean="0"/>
              <a:t>N</a:t>
            </a:r>
            <a:r>
              <a:rPr lang="ja-JP" altLang="ja-JP" sz="1800" dirty="0" smtClean="0"/>
              <a:t>が実質賃金率</a:t>
            </a:r>
            <a:r>
              <a:rPr lang="en-US" altLang="ja-JP" sz="1800" i="1" dirty="0" smtClean="0"/>
              <a:t>w</a:t>
            </a:r>
            <a:r>
              <a:rPr lang="en-US" altLang="ja-JP" sz="1800" dirty="0" smtClean="0"/>
              <a:t>/</a:t>
            </a:r>
            <a:r>
              <a:rPr lang="en-US" altLang="ja-JP" sz="1800" i="1" dirty="0" smtClean="0"/>
              <a:t>P</a:t>
            </a:r>
            <a:r>
              <a:rPr lang="ja-JP" altLang="ja-JP" sz="1800" dirty="0" smtClean="0"/>
              <a:t>に等しいという必要</a:t>
            </a:r>
            <a:endParaRPr lang="en-US" altLang="ja-JP" sz="1800" dirty="0" smtClean="0"/>
          </a:p>
          <a:p>
            <a:r>
              <a:rPr lang="ja-JP" altLang="ja-JP" sz="1800" dirty="0" smtClean="0"/>
              <a:t>条件および十分条件は、</a:t>
            </a:r>
            <a:r>
              <a:rPr lang="en-US" altLang="ja-JP" sz="1800" i="1" dirty="0" smtClean="0"/>
              <a:t> w</a:t>
            </a:r>
            <a:r>
              <a:rPr lang="en-US" altLang="ja-JP" sz="1800" dirty="0" smtClean="0"/>
              <a:t>/</a:t>
            </a:r>
            <a:r>
              <a:rPr lang="en-US" altLang="ja-JP" sz="1800" i="1" dirty="0" smtClean="0"/>
              <a:t>P </a:t>
            </a:r>
            <a:r>
              <a:rPr lang="ja-JP" altLang="ja-JP" sz="1800" dirty="0" smtClean="0"/>
              <a:t>＝</a:t>
            </a:r>
            <a:r>
              <a:rPr lang="en-US" altLang="ja-JP" sz="1800" i="1" dirty="0" smtClean="0"/>
              <a:t>H</a:t>
            </a:r>
            <a:r>
              <a:rPr lang="en-US" altLang="ja-JP" sz="1800" dirty="0" smtClean="0"/>
              <a:t>’(</a:t>
            </a:r>
            <a:r>
              <a:rPr lang="en-US" altLang="ja-JP" sz="1800" i="1" dirty="0" smtClean="0"/>
              <a:t>N</a:t>
            </a:r>
            <a:r>
              <a:rPr lang="en-US" altLang="ja-JP" sz="1800" dirty="0" smtClean="0"/>
              <a:t>), </a:t>
            </a:r>
            <a:r>
              <a:rPr lang="en-US" altLang="ja-JP" sz="1800" i="1" dirty="0" smtClean="0"/>
              <a:t>H</a:t>
            </a:r>
            <a:r>
              <a:rPr lang="en-US" altLang="ja-JP" sz="1800" dirty="0" smtClean="0"/>
              <a:t>”(</a:t>
            </a:r>
            <a:r>
              <a:rPr lang="en-US" altLang="ja-JP" sz="1800" i="1" dirty="0" smtClean="0"/>
              <a:t>N</a:t>
            </a:r>
            <a:r>
              <a:rPr lang="en-US" altLang="ja-JP" sz="1800" dirty="0" smtClean="0"/>
              <a:t>)</a:t>
            </a:r>
            <a:r>
              <a:rPr lang="ja-JP" altLang="ja-JP" sz="1800" dirty="0" smtClean="0"/>
              <a:t>＞</a:t>
            </a:r>
            <a:r>
              <a:rPr lang="en-US" altLang="ja-JP" sz="1800" dirty="0" smtClean="0"/>
              <a:t>0</a:t>
            </a:r>
            <a:r>
              <a:rPr lang="ja-JP" altLang="en-US" sz="1800" dirty="0" smtClean="0"/>
              <a:t>　　　　　　　</a:t>
            </a:r>
            <a:r>
              <a:rPr lang="en-US" altLang="ja-JP" sz="1800" dirty="0" smtClean="0"/>
              <a:t>17-3</a:t>
            </a:r>
            <a:r>
              <a:rPr lang="ja-JP" altLang="en-US" sz="1800" dirty="0" smtClean="0"/>
              <a:t>図　古典派の労働供給曲線</a:t>
            </a:r>
            <a:endParaRPr lang="en-US" altLang="ja-JP" sz="1800" dirty="0" smtClean="0"/>
          </a:p>
          <a:p>
            <a:r>
              <a:rPr lang="ja-JP" altLang="ja-JP" sz="1800" dirty="0" smtClean="0"/>
              <a:t>⇒ケインズは</a:t>
            </a:r>
            <a:r>
              <a:rPr lang="ja-JP" altLang="ja-JP" sz="1800" b="1" dirty="0" smtClean="0"/>
              <a:t>古典派の第</a:t>
            </a:r>
            <a:r>
              <a:rPr lang="en-US" altLang="ja-JP" sz="1800" b="1" dirty="0" smtClean="0"/>
              <a:t>2</a:t>
            </a:r>
            <a:r>
              <a:rPr lang="ja-JP" altLang="ja-JP" sz="1800" b="1" dirty="0" smtClean="0"/>
              <a:t>公準</a:t>
            </a:r>
            <a:r>
              <a:rPr lang="ja-JP" altLang="ja-JP" sz="1800" dirty="0" smtClean="0"/>
              <a:t>（</a:t>
            </a:r>
            <a:r>
              <a:rPr lang="en-US" altLang="ja-JP" sz="1800" dirty="0" smtClean="0"/>
              <a:t>the second axiom of Classical school</a:t>
            </a:r>
            <a:r>
              <a:rPr lang="ja-JP" altLang="ja-JP" sz="1800" dirty="0" smtClean="0"/>
              <a:t>）</a:t>
            </a:r>
            <a:r>
              <a:rPr lang="ja-JP" altLang="en-US" sz="1800" dirty="0" smtClean="0"/>
              <a:t>を</a:t>
            </a:r>
            <a:r>
              <a:rPr lang="ja-JP" altLang="ja-JP" sz="1800" dirty="0" smtClean="0"/>
              <a:t>否定</a:t>
            </a:r>
          </a:p>
          <a:p>
            <a:r>
              <a:rPr lang="ja-JP" altLang="ja-JP" sz="1800" dirty="0" smtClean="0"/>
              <a:t>労働供給</a:t>
            </a:r>
            <a:r>
              <a:rPr lang="en-US" altLang="ja-JP" sz="1800" i="1" dirty="0" smtClean="0"/>
              <a:t>N</a:t>
            </a:r>
            <a:r>
              <a:rPr lang="en-US" altLang="ja-JP" sz="1800" i="1" baseline="30000" dirty="0" smtClean="0"/>
              <a:t>S</a:t>
            </a:r>
            <a:r>
              <a:rPr lang="ja-JP" altLang="ja-JP" sz="1800" dirty="0" smtClean="0"/>
              <a:t>は実質賃金率</a:t>
            </a:r>
            <a:r>
              <a:rPr lang="en-US" altLang="ja-JP" sz="1800" i="1" dirty="0" smtClean="0"/>
              <a:t>w</a:t>
            </a:r>
            <a:r>
              <a:rPr lang="en-US" altLang="ja-JP" sz="1800" dirty="0" smtClean="0"/>
              <a:t>/</a:t>
            </a:r>
            <a:r>
              <a:rPr lang="en-US" altLang="ja-JP" sz="1800" i="1" dirty="0" smtClean="0"/>
              <a:t>P</a:t>
            </a:r>
            <a:r>
              <a:rPr lang="ja-JP" altLang="ja-JP" sz="1800" dirty="0" smtClean="0"/>
              <a:t>の関数だから</a:t>
            </a:r>
            <a:r>
              <a:rPr lang="en-US" altLang="ja-JP" sz="1800" i="1" dirty="0" smtClean="0"/>
              <a:t>H</a:t>
            </a:r>
            <a:r>
              <a:rPr lang="en-US" altLang="ja-JP" sz="1800" dirty="0" smtClean="0"/>
              <a:t>’</a:t>
            </a:r>
            <a:r>
              <a:rPr lang="ja-JP" altLang="ja-JP" sz="1800" dirty="0" smtClean="0"/>
              <a:t>の逆関数は、</a:t>
            </a:r>
            <a:r>
              <a:rPr lang="en-US" altLang="ja-JP" sz="1800" i="1" dirty="0" smtClean="0"/>
              <a:t>N</a:t>
            </a:r>
            <a:r>
              <a:rPr lang="en-US" altLang="ja-JP" sz="1800" i="1" baseline="30000" dirty="0" smtClean="0"/>
              <a:t>S</a:t>
            </a:r>
            <a:r>
              <a:rPr lang="ja-JP" altLang="ja-JP" sz="1800" dirty="0" smtClean="0"/>
              <a:t>＝</a:t>
            </a:r>
            <a:r>
              <a:rPr lang="en-US" altLang="ja-JP" sz="1800" i="1" dirty="0" smtClean="0"/>
              <a:t>H</a:t>
            </a:r>
            <a:r>
              <a:rPr lang="en-US" altLang="ja-JP" sz="1800" dirty="0" smtClean="0"/>
              <a:t>’</a:t>
            </a:r>
            <a:r>
              <a:rPr lang="en-US" altLang="ja-JP" sz="1800" baseline="30000" dirty="0" smtClean="0"/>
              <a:t> </a:t>
            </a:r>
            <a:r>
              <a:rPr lang="ja-JP" altLang="ja-JP" sz="1800" baseline="30000" dirty="0" smtClean="0"/>
              <a:t>－１</a:t>
            </a:r>
            <a:r>
              <a:rPr lang="en-US" altLang="ja-JP" sz="1800" dirty="0" smtClean="0"/>
              <a:t>(</a:t>
            </a:r>
            <a:r>
              <a:rPr lang="en-US" altLang="ja-JP" sz="1800" i="1" dirty="0" smtClean="0"/>
              <a:t>w</a:t>
            </a:r>
            <a:r>
              <a:rPr lang="en-US" altLang="ja-JP" sz="1800" dirty="0" smtClean="0"/>
              <a:t>/</a:t>
            </a:r>
            <a:r>
              <a:rPr lang="en-US" altLang="ja-JP" sz="1800" i="1" dirty="0" smtClean="0"/>
              <a:t>P</a:t>
            </a:r>
            <a:r>
              <a:rPr lang="en-US" altLang="ja-JP" sz="1800" dirty="0" smtClean="0"/>
              <a:t>)</a:t>
            </a:r>
            <a:r>
              <a:rPr lang="ja-JP" altLang="en-US" sz="1800" dirty="0" err="1" smtClean="0"/>
              <a:t>、</a:t>
            </a:r>
            <a:r>
              <a:rPr lang="ja-JP" altLang="ja-JP" sz="1800" dirty="0" smtClean="0"/>
              <a:t>右上がりの曲線</a:t>
            </a:r>
            <a:endParaRPr lang="en-US" altLang="ja-JP" sz="1800" dirty="0" smtClean="0"/>
          </a:p>
          <a:p>
            <a:pPr>
              <a:buNone/>
            </a:pPr>
            <a:r>
              <a:rPr lang="en-US" altLang="ja-JP" sz="1800" dirty="0" smtClean="0"/>
              <a:t>Classical school, Neoclassical school ... workers decide labor supply so </a:t>
            </a:r>
            <a:r>
              <a:rPr lang="en-US" altLang="ja-JP" sz="1800" b="1" dirty="0" smtClean="0"/>
              <a:t>as to minimize disutility of labor</a:t>
            </a:r>
            <a:r>
              <a:rPr lang="en-US" altLang="ja-JP" sz="1800" dirty="0" smtClean="0"/>
              <a:t> </a:t>
            </a:r>
            <a:r>
              <a:rPr lang="en-US" altLang="ja-JP" sz="1800" i="1" dirty="0" smtClean="0"/>
              <a:t>U</a:t>
            </a:r>
            <a:r>
              <a:rPr lang="en-US" altLang="ja-JP" sz="1800" i="1" baseline="30000" dirty="0" smtClean="0"/>
              <a:t>D </a:t>
            </a:r>
            <a:r>
              <a:rPr lang="en-US" altLang="ja-JP" sz="1800" dirty="0" smtClean="0"/>
              <a:t>⇒ </a:t>
            </a:r>
            <a:r>
              <a:rPr lang="en-US" altLang="ja-JP" sz="1800" b="1" dirty="0" smtClean="0"/>
              <a:t>marginal disutility of labor </a:t>
            </a:r>
            <a:r>
              <a:rPr lang="ja-JP" altLang="ja-JP" sz="1800" i="1" dirty="0" smtClean="0"/>
              <a:t>∂</a:t>
            </a:r>
            <a:r>
              <a:rPr lang="en-US" altLang="ja-JP" sz="1800" i="1" dirty="0" smtClean="0"/>
              <a:t>U</a:t>
            </a:r>
            <a:r>
              <a:rPr lang="en-US" altLang="ja-JP" sz="1800" i="1" baseline="30000" dirty="0" smtClean="0"/>
              <a:t>D</a:t>
            </a:r>
            <a:r>
              <a:rPr lang="en-US" altLang="ja-JP" sz="1800" dirty="0" smtClean="0"/>
              <a:t>/</a:t>
            </a:r>
            <a:r>
              <a:rPr lang="ja-JP" altLang="ja-JP" sz="1800" i="1" dirty="0" smtClean="0"/>
              <a:t>∂</a:t>
            </a:r>
            <a:r>
              <a:rPr lang="en-US" altLang="ja-JP" sz="1800" i="1" dirty="0" smtClean="0"/>
              <a:t>N </a:t>
            </a:r>
            <a:r>
              <a:rPr lang="en-US" altLang="ja-JP" sz="1800" dirty="0" smtClean="0"/>
              <a:t>should be equal to marginal utility of real wages.</a:t>
            </a:r>
          </a:p>
          <a:p>
            <a:pPr>
              <a:buNone/>
            </a:pPr>
            <a:r>
              <a:rPr lang="en-US" altLang="ja-JP" sz="1800" dirty="0" smtClean="0"/>
              <a:t>The marginal utility of money unit is 1, marginal utility of real wage is </a:t>
            </a:r>
            <a:r>
              <a:rPr lang="en-US" altLang="ja-JP" sz="1800" i="1" dirty="0" smtClean="0"/>
              <a:t>w</a:t>
            </a:r>
            <a:r>
              <a:rPr lang="en-US" altLang="ja-JP" sz="1800" dirty="0" smtClean="0"/>
              <a:t>/</a:t>
            </a:r>
            <a:r>
              <a:rPr lang="en-US" altLang="ja-JP" sz="1800" i="1" dirty="0" smtClean="0"/>
              <a:t>P </a:t>
            </a:r>
            <a:r>
              <a:rPr lang="en-US" altLang="ja-JP" sz="1800" dirty="0" smtClean="0"/>
              <a:t>, </a:t>
            </a:r>
            <a:r>
              <a:rPr lang="en-US" altLang="ja-JP" sz="1800" i="1" dirty="0" smtClean="0"/>
              <a:t>w</a:t>
            </a:r>
            <a:r>
              <a:rPr lang="en-US" altLang="ja-JP" sz="1800" dirty="0" smtClean="0"/>
              <a:t>/</a:t>
            </a:r>
            <a:r>
              <a:rPr lang="en-US" altLang="ja-JP" sz="1800" i="1" dirty="0" smtClean="0"/>
              <a:t>P </a:t>
            </a:r>
            <a:r>
              <a:rPr lang="en-US" altLang="ja-JP" sz="1800" dirty="0" smtClean="0"/>
              <a:t>= </a:t>
            </a:r>
            <a:r>
              <a:rPr lang="ja-JP" altLang="ja-JP" sz="1800" i="1" dirty="0" smtClean="0"/>
              <a:t>∂</a:t>
            </a:r>
            <a:r>
              <a:rPr lang="en-US" altLang="ja-JP" sz="1800" i="1" dirty="0" smtClean="0"/>
              <a:t>U</a:t>
            </a:r>
            <a:r>
              <a:rPr lang="en-US" altLang="ja-JP" sz="1800" i="1" baseline="30000" dirty="0" smtClean="0"/>
              <a:t>D</a:t>
            </a:r>
            <a:r>
              <a:rPr lang="en-US" altLang="ja-JP" sz="1800" dirty="0" smtClean="0"/>
              <a:t>/</a:t>
            </a:r>
            <a:r>
              <a:rPr lang="ja-JP" altLang="ja-JP" sz="1800" i="1" dirty="0" smtClean="0"/>
              <a:t>∂</a:t>
            </a:r>
            <a:r>
              <a:rPr lang="en-US" altLang="ja-JP" sz="1800" i="1" dirty="0" smtClean="0"/>
              <a:t>N .</a:t>
            </a:r>
            <a:endParaRPr lang="en-US" altLang="ja-JP" sz="1800" dirty="0" smtClean="0"/>
          </a:p>
          <a:p>
            <a:pPr>
              <a:buNone/>
            </a:pPr>
            <a:r>
              <a:rPr lang="en-US" altLang="ja-JP" sz="1800" dirty="0" smtClean="0"/>
              <a:t>As labor quantity</a:t>
            </a:r>
            <a:r>
              <a:rPr lang="en-US" altLang="ja-JP" sz="1800" i="1" dirty="0" smtClean="0"/>
              <a:t> N </a:t>
            </a:r>
            <a:r>
              <a:rPr lang="en-US" altLang="ja-JP" sz="1800" dirty="0" smtClean="0"/>
              <a:t>increases, labor disutility </a:t>
            </a:r>
            <a:r>
              <a:rPr lang="en-US" altLang="ja-JP" sz="1800" i="1" dirty="0" smtClean="0"/>
              <a:t>U</a:t>
            </a:r>
            <a:r>
              <a:rPr lang="en-US" altLang="ja-JP" sz="1800" i="1" baseline="30000" dirty="0" smtClean="0"/>
              <a:t>D </a:t>
            </a:r>
            <a:r>
              <a:rPr lang="en-US" altLang="ja-JP" sz="1800" dirty="0" smtClean="0"/>
              <a:t>also increases gradually.</a:t>
            </a:r>
          </a:p>
          <a:p>
            <a:pPr>
              <a:buNone/>
            </a:pPr>
            <a:r>
              <a:rPr lang="en-US" altLang="ja-JP" sz="1800" dirty="0" smtClean="0"/>
              <a:t>Labor disutility </a:t>
            </a:r>
            <a:r>
              <a:rPr lang="en-US" altLang="ja-JP" sz="1800" i="1" dirty="0" smtClean="0"/>
              <a:t>U</a:t>
            </a:r>
            <a:r>
              <a:rPr lang="en-US" altLang="ja-JP" sz="1800" i="1" baseline="30000" dirty="0" smtClean="0"/>
              <a:t>D</a:t>
            </a:r>
            <a:r>
              <a:rPr lang="en-US" altLang="ja-JP" sz="1800" dirty="0" smtClean="0"/>
              <a:t> is an increase function </a:t>
            </a:r>
            <a:r>
              <a:rPr lang="en-US" altLang="ja-JP" sz="1800" i="1" dirty="0" smtClean="0"/>
              <a:t>H</a:t>
            </a:r>
            <a:r>
              <a:rPr lang="en-US" altLang="ja-JP" sz="1800" dirty="0" smtClean="0"/>
              <a:t> of labor. </a:t>
            </a:r>
            <a:r>
              <a:rPr lang="en-US" altLang="ja-JP" sz="1800" i="1" dirty="0" smtClean="0"/>
              <a:t>U</a:t>
            </a:r>
            <a:r>
              <a:rPr lang="en-US" altLang="ja-JP" sz="1800" i="1" baseline="30000" dirty="0" smtClean="0"/>
              <a:t>D</a:t>
            </a:r>
            <a:r>
              <a:rPr lang="ja-JP" altLang="ja-JP" sz="1800" dirty="0" smtClean="0"/>
              <a:t>＝</a:t>
            </a:r>
            <a:r>
              <a:rPr lang="en-US" altLang="ja-JP" sz="1800" i="1" dirty="0" smtClean="0"/>
              <a:t>H</a:t>
            </a:r>
            <a:r>
              <a:rPr lang="en-US" altLang="ja-JP" sz="1800" dirty="0" smtClean="0"/>
              <a:t>(</a:t>
            </a:r>
            <a:r>
              <a:rPr lang="en-US" altLang="ja-JP" sz="1800" i="1" dirty="0" smtClean="0"/>
              <a:t>N</a:t>
            </a:r>
            <a:r>
              <a:rPr lang="en-US" altLang="ja-JP" sz="1800" dirty="0" smtClean="0"/>
              <a:t>), </a:t>
            </a:r>
            <a:r>
              <a:rPr lang="en-US" altLang="ja-JP" sz="1800" i="1" dirty="0" smtClean="0"/>
              <a:t>H</a:t>
            </a:r>
            <a:r>
              <a:rPr lang="en-US" altLang="ja-JP" sz="1800" dirty="0" smtClean="0"/>
              <a:t>’(</a:t>
            </a:r>
            <a:r>
              <a:rPr lang="en-US" altLang="ja-JP" sz="1800" i="1" dirty="0" smtClean="0"/>
              <a:t>N</a:t>
            </a:r>
            <a:r>
              <a:rPr lang="en-US" altLang="ja-JP" sz="1800" dirty="0" smtClean="0"/>
              <a:t>)</a:t>
            </a:r>
            <a:r>
              <a:rPr lang="ja-JP" altLang="ja-JP" sz="1800" dirty="0" smtClean="0"/>
              <a:t>＞</a:t>
            </a:r>
            <a:r>
              <a:rPr lang="en-US" altLang="ja-JP" sz="1800" dirty="0" smtClean="0"/>
              <a:t>0,</a:t>
            </a:r>
            <a:r>
              <a:rPr lang="en-US" altLang="ja-JP" sz="1800" i="1" dirty="0" smtClean="0"/>
              <a:t>H</a:t>
            </a:r>
            <a:r>
              <a:rPr lang="en-US" altLang="ja-JP" sz="1800" dirty="0" smtClean="0"/>
              <a:t>”(</a:t>
            </a:r>
            <a:r>
              <a:rPr lang="en-US" altLang="ja-JP" sz="1800" i="1" dirty="0" smtClean="0"/>
              <a:t>N</a:t>
            </a:r>
            <a:r>
              <a:rPr lang="en-US" altLang="ja-JP" sz="1800" dirty="0" smtClean="0"/>
              <a:t>)</a:t>
            </a:r>
            <a:r>
              <a:rPr lang="ja-JP" altLang="ja-JP" sz="1800" dirty="0" smtClean="0"/>
              <a:t>＞</a:t>
            </a:r>
            <a:r>
              <a:rPr lang="en-US" altLang="ja-JP" sz="1800" dirty="0" smtClean="0"/>
              <a:t>0</a:t>
            </a:r>
            <a:endParaRPr lang="ja-JP" altLang="ja-JP" sz="1800" dirty="0" smtClean="0"/>
          </a:p>
          <a:p>
            <a:pPr>
              <a:buNone/>
            </a:pPr>
            <a:r>
              <a:rPr lang="en-US" altLang="ja-JP" sz="1800" dirty="0" smtClean="0"/>
              <a:t>The necessary and sufficient conditions that marginal disutility of labor </a:t>
            </a:r>
            <a:r>
              <a:rPr lang="ja-JP" altLang="ja-JP" sz="1800" i="1" dirty="0" smtClean="0"/>
              <a:t>∂</a:t>
            </a:r>
            <a:r>
              <a:rPr lang="en-US" altLang="ja-JP" sz="1800" i="1" dirty="0" smtClean="0"/>
              <a:t>U</a:t>
            </a:r>
            <a:r>
              <a:rPr lang="en-US" altLang="ja-JP" sz="1800" i="1" baseline="30000" dirty="0" smtClean="0"/>
              <a:t>D</a:t>
            </a:r>
            <a:r>
              <a:rPr lang="en-US" altLang="ja-JP" sz="1800" dirty="0" smtClean="0"/>
              <a:t>/</a:t>
            </a:r>
            <a:r>
              <a:rPr lang="ja-JP" altLang="ja-JP" sz="1800" i="1" dirty="0" smtClean="0"/>
              <a:t>∂</a:t>
            </a:r>
            <a:r>
              <a:rPr lang="en-US" altLang="ja-JP" sz="1800" i="1" dirty="0" smtClean="0"/>
              <a:t>N </a:t>
            </a:r>
            <a:r>
              <a:rPr lang="en-US" altLang="ja-JP" sz="1800" dirty="0" smtClean="0"/>
              <a:t>should be equal to real wage rate </a:t>
            </a:r>
            <a:r>
              <a:rPr lang="en-US" altLang="ja-JP" sz="1800" i="1" dirty="0" smtClean="0"/>
              <a:t>w</a:t>
            </a:r>
            <a:r>
              <a:rPr lang="en-US" altLang="ja-JP" sz="1800" dirty="0" smtClean="0"/>
              <a:t>/</a:t>
            </a:r>
            <a:r>
              <a:rPr lang="en-US" altLang="ja-JP" sz="1800" i="1" dirty="0" smtClean="0"/>
              <a:t>P </a:t>
            </a:r>
            <a:r>
              <a:rPr lang="en-US" altLang="ja-JP" sz="1800" dirty="0" smtClean="0"/>
              <a:t>is </a:t>
            </a:r>
            <a:r>
              <a:rPr lang="en-US" altLang="ja-JP" sz="1800" i="1" dirty="0" smtClean="0"/>
              <a:t>w</a:t>
            </a:r>
            <a:r>
              <a:rPr lang="en-US" altLang="ja-JP" sz="1800" dirty="0" smtClean="0"/>
              <a:t>/</a:t>
            </a:r>
            <a:r>
              <a:rPr lang="en-US" altLang="ja-JP" sz="1800" i="1" dirty="0" smtClean="0"/>
              <a:t>P </a:t>
            </a:r>
            <a:r>
              <a:rPr lang="ja-JP" altLang="ja-JP" sz="1800" dirty="0" smtClean="0"/>
              <a:t>＝</a:t>
            </a:r>
            <a:r>
              <a:rPr lang="en-US" altLang="ja-JP" sz="1800" i="1" dirty="0" smtClean="0"/>
              <a:t>H</a:t>
            </a:r>
            <a:r>
              <a:rPr lang="en-US" altLang="ja-JP" sz="1800" dirty="0" smtClean="0"/>
              <a:t>’(</a:t>
            </a:r>
            <a:r>
              <a:rPr lang="en-US" altLang="ja-JP" sz="1800" i="1" dirty="0" smtClean="0"/>
              <a:t>N</a:t>
            </a:r>
            <a:r>
              <a:rPr lang="en-US" altLang="ja-JP" sz="1800" dirty="0" smtClean="0"/>
              <a:t>), </a:t>
            </a:r>
            <a:r>
              <a:rPr lang="en-US" altLang="ja-JP" sz="1800" i="1" dirty="0" smtClean="0"/>
              <a:t>H</a:t>
            </a:r>
            <a:r>
              <a:rPr lang="en-US" altLang="ja-JP" sz="1800" dirty="0" smtClean="0"/>
              <a:t>”(</a:t>
            </a:r>
            <a:r>
              <a:rPr lang="en-US" altLang="ja-JP" sz="1800" i="1" dirty="0" smtClean="0"/>
              <a:t>N</a:t>
            </a:r>
            <a:r>
              <a:rPr lang="en-US" altLang="ja-JP" sz="1800" dirty="0" smtClean="0"/>
              <a:t>)</a:t>
            </a:r>
            <a:r>
              <a:rPr lang="ja-JP" altLang="ja-JP" sz="1800" dirty="0" smtClean="0"/>
              <a:t>＞</a:t>
            </a:r>
            <a:r>
              <a:rPr lang="en-US" altLang="ja-JP" sz="1800" dirty="0" smtClean="0"/>
              <a:t>0 .</a:t>
            </a:r>
            <a:br>
              <a:rPr lang="en-US" altLang="ja-JP" sz="1800" dirty="0" smtClean="0"/>
            </a:br>
            <a:r>
              <a:rPr lang="en-US" altLang="ja-JP" sz="1800" dirty="0" smtClean="0"/>
              <a:t>⇒ Keynes denied it as </a:t>
            </a:r>
            <a:r>
              <a:rPr lang="en-US" altLang="ja-JP" sz="1800" b="1" dirty="0" smtClean="0"/>
              <a:t>the second axiom of classical school</a:t>
            </a:r>
            <a:r>
              <a:rPr lang="en-US" altLang="ja-JP" sz="1800" dirty="0" smtClean="0"/>
              <a:t/>
            </a:r>
            <a:br>
              <a:rPr lang="en-US" altLang="ja-JP" sz="1800" dirty="0" smtClean="0"/>
            </a:br>
            <a:r>
              <a:rPr lang="en-US" altLang="ja-JP" sz="1800" dirty="0" smtClean="0"/>
              <a:t>Since the labor supply</a:t>
            </a:r>
            <a:r>
              <a:rPr lang="en-US" altLang="ja-JP" sz="1800" i="1" dirty="0" smtClean="0"/>
              <a:t> N</a:t>
            </a:r>
            <a:r>
              <a:rPr lang="en-US" altLang="ja-JP" sz="1800" i="1" baseline="30000" dirty="0" smtClean="0"/>
              <a:t>S </a:t>
            </a:r>
            <a:r>
              <a:rPr lang="en-US" altLang="ja-JP" sz="1800" dirty="0" smtClean="0"/>
              <a:t>is a function of real wage rate </a:t>
            </a:r>
            <a:r>
              <a:rPr lang="en-US" altLang="ja-JP" sz="1800" i="1" dirty="0" smtClean="0"/>
              <a:t>w</a:t>
            </a:r>
            <a:r>
              <a:rPr lang="en-US" altLang="ja-JP" sz="1800" dirty="0" smtClean="0"/>
              <a:t>/</a:t>
            </a:r>
            <a:r>
              <a:rPr lang="en-US" altLang="ja-JP" sz="1800" i="1" dirty="0" smtClean="0"/>
              <a:t>P </a:t>
            </a:r>
            <a:r>
              <a:rPr lang="en-US" altLang="ja-JP" sz="1800" dirty="0" smtClean="0"/>
              <a:t>, the inverse function of </a:t>
            </a:r>
            <a:r>
              <a:rPr lang="en-US" altLang="ja-JP" sz="1800" i="1" dirty="0" smtClean="0"/>
              <a:t>H</a:t>
            </a:r>
            <a:r>
              <a:rPr lang="en-US" altLang="ja-JP" sz="1800" dirty="0" smtClean="0"/>
              <a:t> ‘is </a:t>
            </a:r>
            <a:r>
              <a:rPr lang="en-US" altLang="ja-JP" sz="1800" i="1" dirty="0" smtClean="0"/>
              <a:t>N</a:t>
            </a:r>
            <a:r>
              <a:rPr lang="en-US" altLang="ja-JP" sz="1800" i="1" baseline="30000" dirty="0" smtClean="0"/>
              <a:t>S</a:t>
            </a:r>
            <a:r>
              <a:rPr lang="ja-JP" altLang="ja-JP" sz="1800" dirty="0" smtClean="0"/>
              <a:t>＝</a:t>
            </a:r>
            <a:r>
              <a:rPr lang="en-US" altLang="ja-JP" sz="1800" i="1" dirty="0" smtClean="0"/>
              <a:t>H</a:t>
            </a:r>
            <a:r>
              <a:rPr lang="en-US" altLang="ja-JP" sz="1800" dirty="0" smtClean="0"/>
              <a:t>’</a:t>
            </a:r>
            <a:r>
              <a:rPr lang="en-US" altLang="ja-JP" sz="1800" baseline="30000" dirty="0" smtClean="0"/>
              <a:t> </a:t>
            </a:r>
            <a:r>
              <a:rPr lang="ja-JP" altLang="ja-JP" sz="1800" baseline="30000" dirty="0" smtClean="0"/>
              <a:t>－１</a:t>
            </a:r>
            <a:r>
              <a:rPr lang="en-US" altLang="ja-JP" sz="1800" dirty="0" smtClean="0"/>
              <a:t>(</a:t>
            </a:r>
            <a:r>
              <a:rPr lang="en-US" altLang="ja-JP" sz="1800" i="1" dirty="0" smtClean="0"/>
              <a:t>w</a:t>
            </a:r>
            <a:r>
              <a:rPr lang="en-US" altLang="ja-JP" sz="1800" dirty="0" smtClean="0"/>
              <a:t>/</a:t>
            </a:r>
            <a:r>
              <a:rPr lang="en-US" altLang="ja-JP" sz="1800" i="1" dirty="0" smtClean="0"/>
              <a:t>P</a:t>
            </a:r>
            <a:r>
              <a:rPr lang="en-US" altLang="ja-JP" sz="1800" dirty="0" smtClean="0"/>
              <a:t>) </a:t>
            </a:r>
            <a:br>
              <a:rPr lang="en-US" altLang="ja-JP" sz="1800" dirty="0" smtClean="0"/>
            </a:br>
            <a:r>
              <a:rPr lang="en-US" altLang="ja-JP" sz="1800" dirty="0" smtClean="0"/>
              <a:t>Figure17-3. Labor supply curve</a:t>
            </a:r>
            <a:r>
              <a:rPr lang="ja-JP" altLang="en-US" sz="1800" dirty="0" smtClean="0"/>
              <a:t> </a:t>
            </a:r>
            <a:r>
              <a:rPr lang="en-US" altLang="ja-JP" sz="1800" dirty="0" smtClean="0"/>
              <a:t>of classical school</a:t>
            </a:r>
            <a:endParaRPr lang="ja-JP" altLang="ja-JP" sz="1800" dirty="0" smtClean="0"/>
          </a:p>
          <a:p>
            <a:endParaRPr lang="ja-JP" altLang="ja-JP" sz="1800" dirty="0" smtClean="0"/>
          </a:p>
        </p:txBody>
      </p:sp>
      <p:pic>
        <p:nvPicPr>
          <p:cNvPr id="4" name="図 3"/>
          <p:cNvPicPr/>
          <p:nvPr/>
        </p:nvPicPr>
        <p:blipFill>
          <a:blip r:embed="rId2" cstate="print"/>
          <a:srcRect/>
          <a:stretch>
            <a:fillRect/>
          </a:stretch>
        </p:blipFill>
        <p:spPr bwMode="auto">
          <a:xfrm>
            <a:off x="6732240" y="188640"/>
            <a:ext cx="2304256" cy="2232248"/>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14375" y="1"/>
            <a:ext cx="7772400" cy="332655"/>
          </a:xfrm>
        </p:spPr>
        <p:txBody>
          <a:bodyPr>
            <a:normAutofit fontScale="90000"/>
          </a:bodyPr>
          <a:lstStyle/>
          <a:p>
            <a:r>
              <a:rPr lang="ja-JP" altLang="ja-JP" sz="2000" b="1" dirty="0" smtClean="0"/>
              <a:t>２</a:t>
            </a:r>
            <a:r>
              <a:rPr lang="en-US" altLang="ja-JP" sz="2000" b="1" dirty="0" smtClean="0"/>
              <a:t>B</a:t>
            </a:r>
            <a:r>
              <a:rPr lang="ja-JP" altLang="ja-JP" sz="2000" b="1" dirty="0" err="1" smtClean="0"/>
              <a:t>．</a:t>
            </a:r>
            <a:r>
              <a:rPr lang="ja-JP" altLang="ja-JP" sz="2000" b="1" dirty="0" smtClean="0"/>
              <a:t>労働供給</a:t>
            </a:r>
            <a:r>
              <a:rPr lang="en-US" altLang="ja-JP" sz="2000" b="1" dirty="0" smtClean="0"/>
              <a:t>   Labor Supply</a:t>
            </a:r>
            <a:endParaRPr lang="ja-JP" altLang="en-US" sz="2000" dirty="0" smtClean="0">
              <a:solidFill>
                <a:schemeClr val="tx1"/>
              </a:solidFill>
              <a:latin typeface="ＭＳ 明朝" pitchFamily="17" charset="-128"/>
              <a:ea typeface="ＭＳ ゴシック" pitchFamily="49" charset="-128"/>
            </a:endParaRPr>
          </a:p>
        </p:txBody>
      </p:sp>
      <p:sp>
        <p:nvSpPr>
          <p:cNvPr id="4099" name="Rectangle 3"/>
          <p:cNvSpPr>
            <a:spLocks noGrp="1" noChangeArrowheads="1"/>
          </p:cNvSpPr>
          <p:nvPr>
            <p:ph idx="1"/>
          </p:nvPr>
        </p:nvSpPr>
        <p:spPr>
          <a:xfrm>
            <a:off x="0" y="404664"/>
            <a:ext cx="9144000" cy="6453336"/>
          </a:xfrm>
        </p:spPr>
        <p:txBody>
          <a:bodyPr>
            <a:normAutofit/>
          </a:bodyPr>
          <a:lstStyle/>
          <a:p>
            <a:r>
              <a:rPr lang="ja-JP" altLang="ja-JP" sz="1800" dirty="0" smtClean="0"/>
              <a:t>企業と労働組合との</a:t>
            </a:r>
            <a:r>
              <a:rPr lang="ja-JP" altLang="ja-JP" sz="1800" b="1" dirty="0" smtClean="0"/>
              <a:t>定期的な賃金交渉制度</a:t>
            </a:r>
            <a:r>
              <a:rPr lang="ja-JP" altLang="ja-JP" sz="1800" dirty="0" smtClean="0"/>
              <a:t>⇒期首に労働契約</a:t>
            </a:r>
            <a:endParaRPr lang="en-US" altLang="ja-JP" sz="1800" dirty="0" smtClean="0"/>
          </a:p>
          <a:p>
            <a:r>
              <a:rPr lang="ja-JP" altLang="ja-JP" sz="1800" dirty="0" smtClean="0"/>
              <a:t>で合意した名目賃金は次の期首までは一定、</a:t>
            </a:r>
            <a:r>
              <a:rPr lang="ja-JP" altLang="ja-JP" sz="1800" b="1" dirty="0" smtClean="0"/>
              <a:t>硬直性</a:t>
            </a:r>
            <a:r>
              <a:rPr lang="ja-JP" altLang="ja-JP" sz="1800" dirty="0" smtClean="0"/>
              <a:t>（</a:t>
            </a:r>
            <a:r>
              <a:rPr lang="en-US" altLang="ja-JP" sz="1800" dirty="0" smtClean="0"/>
              <a:t>rigidity</a:t>
            </a:r>
            <a:r>
              <a:rPr lang="ja-JP" altLang="ja-JP" sz="1800" dirty="0" smtClean="0"/>
              <a:t>）。</a:t>
            </a:r>
          </a:p>
          <a:p>
            <a:r>
              <a:rPr lang="ja-JP" altLang="ja-JP" sz="1800" dirty="0" smtClean="0"/>
              <a:t>労働組合は賃上げには合意、賃下げには抵抗、</a:t>
            </a:r>
            <a:r>
              <a:rPr lang="ja-JP" altLang="ja-JP" sz="1800" b="1" dirty="0" smtClean="0"/>
              <a:t>下方硬直性</a:t>
            </a:r>
            <a:endParaRPr lang="en-US" altLang="ja-JP" sz="1800" b="1" dirty="0" smtClean="0"/>
          </a:p>
          <a:p>
            <a:r>
              <a:rPr lang="ja-JP" altLang="ja-JP" sz="1800" dirty="0" smtClean="0"/>
              <a:t>（</a:t>
            </a:r>
            <a:r>
              <a:rPr lang="en-US" altLang="ja-JP" sz="1800" dirty="0" smtClean="0"/>
              <a:t>downward rigidity</a:t>
            </a:r>
            <a:r>
              <a:rPr lang="ja-JP" altLang="ja-JP" sz="1800" dirty="0" smtClean="0"/>
              <a:t>）</a:t>
            </a:r>
          </a:p>
          <a:p>
            <a:r>
              <a:rPr lang="ja-JP" altLang="ja-JP" sz="1800" dirty="0" smtClean="0"/>
              <a:t>⇒ケインズは、確立した定期的な賃金交渉制度を所与、</a:t>
            </a:r>
            <a:r>
              <a:rPr lang="ja-JP" altLang="ja-JP" sz="1800" b="1" dirty="0" smtClean="0"/>
              <a:t>貨幣</a:t>
            </a:r>
            <a:endParaRPr lang="en-US" altLang="ja-JP" sz="1800" b="1" dirty="0" smtClean="0"/>
          </a:p>
          <a:p>
            <a:r>
              <a:rPr lang="ja-JP" altLang="ja-JP" sz="1800" b="1" dirty="0" smtClean="0"/>
              <a:t>賃金率が短期的に一定</a:t>
            </a:r>
          </a:p>
          <a:p>
            <a:r>
              <a:rPr lang="en-US" altLang="ja-JP" sz="1800" dirty="0" smtClean="0"/>
              <a:t>17-4</a:t>
            </a:r>
            <a:r>
              <a:rPr lang="ja-JP" altLang="ja-JP" sz="1800" dirty="0" smtClean="0"/>
              <a:t>図のように完全雇用にいたるまでは労働供給曲線は水平、</a:t>
            </a:r>
            <a:endParaRPr lang="en-US" altLang="ja-JP" sz="1800" dirty="0" smtClean="0"/>
          </a:p>
          <a:p>
            <a:r>
              <a:rPr lang="ja-JP" altLang="ja-JP" sz="1800" dirty="0" smtClean="0"/>
              <a:t>それ以降は右上がり</a:t>
            </a:r>
            <a:r>
              <a:rPr lang="en-US" altLang="ja-JP" sz="1800" dirty="0" smtClean="0"/>
              <a:t>,</a:t>
            </a:r>
            <a:r>
              <a:rPr lang="ja-JP" altLang="ja-JP" sz="1800" dirty="0" smtClean="0"/>
              <a:t>固定賃金モデルの労働供給曲線</a:t>
            </a:r>
            <a:r>
              <a:rPr lang="en-US" altLang="ja-JP" sz="1800" dirty="0" smtClean="0"/>
              <a:t>, 17-4</a:t>
            </a:r>
            <a:r>
              <a:rPr lang="ja-JP" altLang="ja-JP" sz="1800" dirty="0" smtClean="0"/>
              <a:t>図　ケインズの労働供給曲線</a:t>
            </a:r>
            <a:endParaRPr lang="en-US" altLang="ja-JP" sz="1800" dirty="0" smtClean="0"/>
          </a:p>
          <a:p>
            <a:pPr>
              <a:buNone/>
            </a:pPr>
            <a:r>
              <a:rPr lang="en-US" altLang="ja-JP" sz="1800" b="1" dirty="0" smtClean="0"/>
              <a:t>Periodic wage negotiation system </a:t>
            </a:r>
            <a:r>
              <a:rPr lang="en-US" altLang="ja-JP" sz="1800" dirty="0" smtClean="0"/>
              <a:t>between companies and labor unions ⇒ Nominal wages agreed on labor contracts at the beginning are constant until the beginning of the next period.</a:t>
            </a:r>
            <a:r>
              <a:rPr lang="ja-JP" altLang="en-US" sz="1800" dirty="0" smtClean="0"/>
              <a:t>⇒</a:t>
            </a:r>
            <a:r>
              <a:rPr lang="en-US" altLang="ja-JP" sz="1800" b="1" dirty="0" smtClean="0"/>
              <a:t>rigidity of nominal wages</a:t>
            </a:r>
            <a:r>
              <a:rPr lang="en-US" altLang="ja-JP" sz="1800" dirty="0" smtClean="0"/>
              <a:t>.</a:t>
            </a:r>
          </a:p>
          <a:p>
            <a:pPr>
              <a:buNone/>
            </a:pPr>
            <a:r>
              <a:rPr lang="en-US" altLang="ja-JP" sz="1800" dirty="0" smtClean="0"/>
              <a:t>Labor unions agree on wage increase, but resist to wage reduction.</a:t>
            </a:r>
            <a:r>
              <a:rPr lang="ja-JP" altLang="en-US" sz="1800" dirty="0" smtClean="0"/>
              <a:t>⇒</a:t>
            </a:r>
            <a:r>
              <a:rPr lang="en-US" altLang="ja-JP" sz="1800" dirty="0" smtClean="0"/>
              <a:t> </a:t>
            </a:r>
            <a:r>
              <a:rPr lang="en-US" altLang="ja-JP" sz="1800" b="1" dirty="0" smtClean="0"/>
              <a:t>downward rigidity of wages</a:t>
            </a:r>
          </a:p>
          <a:p>
            <a:pPr>
              <a:buNone/>
            </a:pPr>
            <a:r>
              <a:rPr lang="en-US" altLang="ja-JP" sz="1800" dirty="0" smtClean="0"/>
              <a:t>⇒ Keynes considered a regular periodic wage negotiation system as being established, </a:t>
            </a:r>
            <a:r>
              <a:rPr lang="en-US" altLang="ja-JP" sz="1800" b="1" dirty="0" smtClean="0"/>
              <a:t>nominal wage rate is constant in the short run</a:t>
            </a:r>
            <a:r>
              <a:rPr lang="en-US" altLang="ja-JP" sz="1800" dirty="0" smtClean="0"/>
              <a:t>.</a:t>
            </a:r>
            <a:br>
              <a:rPr lang="en-US" altLang="ja-JP" sz="1800" dirty="0" smtClean="0"/>
            </a:br>
            <a:r>
              <a:rPr lang="en-US" altLang="ja-JP" sz="1800" dirty="0" smtClean="0"/>
              <a:t>The labor supply curve is horizontal until it reaches full employment as shown in figure 17-4, and after that it rises to the right</a:t>
            </a:r>
            <a:br>
              <a:rPr lang="en-US" altLang="ja-JP" sz="1800" dirty="0" smtClean="0"/>
            </a:br>
            <a:r>
              <a:rPr lang="en-US" altLang="ja-JP" sz="1800" dirty="0" smtClean="0"/>
              <a:t>Labor supply curve of fixed wage model</a:t>
            </a:r>
            <a:br>
              <a:rPr lang="en-US" altLang="ja-JP" sz="1800" dirty="0" smtClean="0"/>
            </a:br>
            <a:r>
              <a:rPr lang="en-US" altLang="ja-JP" sz="1800" dirty="0" smtClean="0"/>
              <a:t>Figure 17-4 Labor supply curve of Keynes</a:t>
            </a:r>
            <a:endParaRPr lang="ja-JP" altLang="ja-JP" sz="1800" dirty="0"/>
          </a:p>
        </p:txBody>
      </p:sp>
      <p:pic>
        <p:nvPicPr>
          <p:cNvPr id="5" name="図 4"/>
          <p:cNvPicPr/>
          <p:nvPr/>
        </p:nvPicPr>
        <p:blipFill>
          <a:blip r:embed="rId2" cstate="print"/>
          <a:srcRect/>
          <a:stretch>
            <a:fillRect/>
          </a:stretch>
        </p:blipFill>
        <p:spPr bwMode="auto">
          <a:xfrm>
            <a:off x="6588224" y="188640"/>
            <a:ext cx="2555776" cy="230425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1"/>
            <a:ext cx="9144000" cy="476671"/>
          </a:xfrm>
        </p:spPr>
        <p:txBody>
          <a:bodyPr>
            <a:normAutofit fontScale="90000"/>
          </a:bodyPr>
          <a:lstStyle/>
          <a:p>
            <a:r>
              <a:rPr lang="ja-JP" altLang="ja-JP" sz="2000" b="1" dirty="0" smtClean="0"/>
              <a:t>３</a:t>
            </a:r>
            <a:r>
              <a:rPr lang="ja-JP" altLang="en-US" sz="2000" b="1" dirty="0" smtClean="0"/>
              <a:t>．</a:t>
            </a:r>
            <a:r>
              <a:rPr lang="ja-JP" altLang="ja-JP" sz="2000" b="1" dirty="0" smtClean="0"/>
              <a:t>労働市場の古典派均衡とワルラス的調整過程</a:t>
            </a:r>
            <a:r>
              <a:rPr lang="en-US" altLang="ja-JP" sz="2000" b="1" dirty="0" smtClean="0"/>
              <a:t> </a:t>
            </a:r>
            <a:br>
              <a:rPr lang="en-US" altLang="ja-JP" sz="2000" b="1" dirty="0" smtClean="0"/>
            </a:br>
            <a:r>
              <a:rPr lang="en-US" altLang="ja-JP" sz="2000" b="1" dirty="0" smtClean="0"/>
              <a:t>Classical Equilibrium in Labor Market and </a:t>
            </a:r>
            <a:r>
              <a:rPr lang="en-US" altLang="ja-JP" sz="2000" b="1" dirty="0" err="1" smtClean="0"/>
              <a:t>Walrasian</a:t>
            </a:r>
            <a:r>
              <a:rPr lang="en-US" altLang="ja-JP" sz="2000" b="1" dirty="0" smtClean="0"/>
              <a:t> Adjustment Process</a:t>
            </a:r>
            <a:endParaRPr lang="ja-JP" altLang="ja-JP" sz="2000" dirty="0"/>
          </a:p>
        </p:txBody>
      </p:sp>
      <p:sp>
        <p:nvSpPr>
          <p:cNvPr id="5123" name="Rectangle 3"/>
          <p:cNvSpPr>
            <a:spLocks noGrp="1" noChangeArrowheads="1"/>
          </p:cNvSpPr>
          <p:nvPr>
            <p:ph idx="1"/>
          </p:nvPr>
        </p:nvSpPr>
        <p:spPr>
          <a:xfrm>
            <a:off x="0" y="620688"/>
            <a:ext cx="9144000" cy="5932512"/>
          </a:xfrm>
        </p:spPr>
        <p:txBody>
          <a:bodyPr>
            <a:normAutofit fontScale="92500" lnSpcReduction="20000"/>
          </a:bodyPr>
          <a:lstStyle/>
          <a:p>
            <a:r>
              <a:rPr lang="ja-JP" altLang="ja-JP" sz="1900" b="1" dirty="0" smtClean="0"/>
              <a:t>古典派・新古典派の労働市場の均衡</a:t>
            </a:r>
            <a:r>
              <a:rPr lang="ja-JP" altLang="ja-JP" sz="1900" dirty="0" smtClean="0"/>
              <a:t>⇒</a:t>
            </a:r>
            <a:r>
              <a:rPr lang="en-US" altLang="ja-JP" sz="1900" dirty="0" smtClean="0"/>
              <a:t>17-5</a:t>
            </a:r>
            <a:r>
              <a:rPr lang="ja-JP" altLang="ja-JP" sz="1900" dirty="0" smtClean="0"/>
              <a:t>図、企業の労働</a:t>
            </a:r>
            <a:endParaRPr lang="en-US" altLang="ja-JP" sz="1900" dirty="0" smtClean="0"/>
          </a:p>
          <a:p>
            <a:r>
              <a:rPr lang="ja-JP" altLang="ja-JP" sz="1900" dirty="0" smtClean="0"/>
              <a:t>需要曲線</a:t>
            </a:r>
            <a:r>
              <a:rPr lang="en-US" altLang="ja-JP" sz="1900" i="1" dirty="0" smtClean="0"/>
              <a:t>N</a:t>
            </a:r>
            <a:r>
              <a:rPr lang="en-US" altLang="ja-JP" sz="1900" i="1" baseline="30000" dirty="0" smtClean="0"/>
              <a:t>D</a:t>
            </a:r>
            <a:r>
              <a:rPr lang="ja-JP" altLang="ja-JP" sz="1900" dirty="0" smtClean="0"/>
              <a:t>と労働者の労働供給曲線</a:t>
            </a:r>
            <a:r>
              <a:rPr lang="en-US" altLang="ja-JP" sz="1900" i="1" dirty="0" smtClean="0"/>
              <a:t>N</a:t>
            </a:r>
            <a:r>
              <a:rPr lang="en-US" altLang="ja-JP" sz="1900" i="1" baseline="30000" dirty="0" smtClean="0"/>
              <a:t>S</a:t>
            </a:r>
            <a:r>
              <a:rPr lang="ja-JP" altLang="ja-JP" sz="1900" dirty="0" err="1" smtClean="0"/>
              <a:t>とが</a:t>
            </a:r>
            <a:r>
              <a:rPr lang="ja-JP" altLang="ja-JP" sz="1900" dirty="0" smtClean="0"/>
              <a:t>交わる</a:t>
            </a:r>
            <a:r>
              <a:rPr lang="en-US" altLang="ja-JP" sz="1900" i="1" dirty="0" smtClean="0"/>
              <a:t>E</a:t>
            </a:r>
            <a:r>
              <a:rPr lang="ja-JP" altLang="ja-JP" sz="1900" dirty="0" smtClean="0"/>
              <a:t>点、均</a:t>
            </a:r>
            <a:endParaRPr lang="en-US" altLang="ja-JP" sz="1900" dirty="0" smtClean="0"/>
          </a:p>
          <a:p>
            <a:r>
              <a:rPr lang="ja-JP" altLang="ja-JP" sz="1900" dirty="0" smtClean="0"/>
              <a:t>衡実質賃金率</a:t>
            </a:r>
            <a:r>
              <a:rPr lang="en-US" altLang="ja-JP" sz="1900" dirty="0" smtClean="0"/>
              <a:t>(</a:t>
            </a:r>
            <a:r>
              <a:rPr lang="en-US" altLang="ja-JP" sz="1900" i="1" dirty="0" smtClean="0"/>
              <a:t>w</a:t>
            </a:r>
            <a:r>
              <a:rPr lang="en-US" altLang="ja-JP" sz="1900" dirty="0" smtClean="0"/>
              <a:t>/</a:t>
            </a:r>
            <a:r>
              <a:rPr lang="en-US" altLang="ja-JP" sz="1900" i="1" dirty="0" smtClean="0"/>
              <a:t>P</a:t>
            </a:r>
            <a:r>
              <a:rPr lang="en-US" altLang="ja-JP" sz="1900" dirty="0" smtClean="0"/>
              <a:t>)*</a:t>
            </a:r>
            <a:r>
              <a:rPr lang="ja-JP" altLang="ja-JP" sz="1900" dirty="0" smtClean="0"/>
              <a:t>と均衡雇用量</a:t>
            </a:r>
            <a:r>
              <a:rPr lang="en-US" altLang="ja-JP" sz="1900" i="1" dirty="0" smtClean="0"/>
              <a:t>N</a:t>
            </a:r>
            <a:r>
              <a:rPr lang="en-US" altLang="ja-JP" sz="1900" dirty="0" smtClean="0"/>
              <a:t>*</a:t>
            </a:r>
            <a:r>
              <a:rPr lang="ja-JP" altLang="ja-JP" sz="1900" dirty="0" smtClean="0"/>
              <a:t>が決定。物価</a:t>
            </a:r>
            <a:r>
              <a:rPr lang="en-US" altLang="ja-JP" sz="1900" i="1" dirty="0" smtClean="0"/>
              <a:t>P</a:t>
            </a:r>
            <a:r>
              <a:rPr lang="ja-JP" altLang="ja-JP" sz="1900" dirty="0" smtClean="0"/>
              <a:t>は生産</a:t>
            </a:r>
            <a:endParaRPr lang="en-US" altLang="ja-JP" sz="1900" dirty="0" smtClean="0"/>
          </a:p>
          <a:p>
            <a:r>
              <a:rPr lang="ja-JP" altLang="ja-JP" sz="1900" dirty="0" smtClean="0"/>
              <a:t>物市場で決まる、労働市場で決まるのは貨幣賃金率</a:t>
            </a:r>
            <a:r>
              <a:rPr lang="en-US" altLang="ja-JP" sz="1900" i="1" dirty="0" smtClean="0"/>
              <a:t>w</a:t>
            </a:r>
            <a:endParaRPr lang="ja-JP" altLang="ja-JP" sz="1900" i="1" dirty="0" smtClean="0"/>
          </a:p>
          <a:p>
            <a:r>
              <a:rPr lang="ja-JP" altLang="ja-JP" sz="1900" dirty="0" smtClean="0"/>
              <a:t>実質賃金率が均衡より高い</a:t>
            </a:r>
            <a:r>
              <a:rPr lang="en-US" altLang="ja-JP" sz="1900" dirty="0" smtClean="0"/>
              <a:t>(</a:t>
            </a:r>
            <a:r>
              <a:rPr lang="en-US" altLang="ja-JP" sz="1900" i="1" dirty="0" smtClean="0"/>
              <a:t>w</a:t>
            </a:r>
            <a:r>
              <a:rPr lang="en-US" altLang="ja-JP" sz="1900" dirty="0" smtClean="0"/>
              <a:t>/</a:t>
            </a:r>
            <a:r>
              <a:rPr lang="en-US" altLang="ja-JP" sz="1900" i="1" dirty="0" smtClean="0"/>
              <a:t>P</a:t>
            </a:r>
            <a:r>
              <a:rPr lang="en-US" altLang="ja-JP" sz="1900" dirty="0" smtClean="0"/>
              <a:t>)’</a:t>
            </a:r>
            <a:r>
              <a:rPr lang="ja-JP" altLang="ja-JP" sz="1900" dirty="0" smtClean="0"/>
              <a:t>⇒労働者は労働供給を多く</a:t>
            </a:r>
            <a:endParaRPr lang="en-US" altLang="ja-JP" sz="1900" dirty="0" smtClean="0"/>
          </a:p>
          <a:p>
            <a:r>
              <a:rPr lang="ja-JP" altLang="ja-JP" sz="1900" dirty="0" smtClean="0"/>
              <a:t>し、企業は労働需要を控える⇒労働の超過供給</a:t>
            </a:r>
            <a:r>
              <a:rPr lang="en-US" altLang="ja-JP" sz="1900" i="1" dirty="0" smtClean="0"/>
              <a:t>ES</a:t>
            </a:r>
            <a:r>
              <a:rPr lang="ja-JP" altLang="ja-JP" sz="1900" dirty="0" smtClean="0"/>
              <a:t>が発生</a:t>
            </a:r>
            <a:endParaRPr lang="en-US" altLang="ja-JP" sz="1900" dirty="0" smtClean="0"/>
          </a:p>
          <a:p>
            <a:r>
              <a:rPr lang="ja-JP" altLang="ja-JP" sz="1900" dirty="0" smtClean="0"/>
              <a:t>⇒賃金率</a:t>
            </a:r>
            <a:r>
              <a:rPr lang="en-US" altLang="ja-JP" sz="1900" i="1" dirty="0" smtClean="0"/>
              <a:t>w</a:t>
            </a:r>
            <a:r>
              <a:rPr lang="ja-JP" altLang="ja-JP" sz="1900" dirty="0" smtClean="0"/>
              <a:t>や物価</a:t>
            </a:r>
            <a:r>
              <a:rPr lang="en-US" altLang="ja-JP" sz="1900" i="1" dirty="0" smtClean="0"/>
              <a:t>P</a:t>
            </a:r>
            <a:r>
              <a:rPr lang="ja-JP" altLang="ja-JP" sz="1900" dirty="0" smtClean="0"/>
              <a:t>が伸縮的な経済では、実質賃金が低下、</a:t>
            </a:r>
            <a:endParaRPr lang="en-US" altLang="ja-JP" sz="1900" dirty="0" smtClean="0"/>
          </a:p>
          <a:p>
            <a:r>
              <a:rPr lang="ja-JP" altLang="ja-JP" sz="1900" dirty="0" smtClean="0"/>
              <a:t>超過供給がなくなるまで、すなわち均衡点</a:t>
            </a:r>
            <a:r>
              <a:rPr lang="en-US" altLang="ja-JP" sz="1900" i="1" dirty="0" smtClean="0"/>
              <a:t>E</a:t>
            </a:r>
            <a:r>
              <a:rPr lang="ja-JP" altLang="ja-JP" sz="1900" dirty="0" smtClean="0"/>
              <a:t>点に戻る</a:t>
            </a:r>
          </a:p>
          <a:p>
            <a:r>
              <a:rPr lang="ja-JP" altLang="ja-JP" sz="1900" dirty="0" smtClean="0"/>
              <a:t>実質賃金率が均衡より低い</a:t>
            </a:r>
            <a:r>
              <a:rPr lang="en-US" altLang="ja-JP" sz="1900" dirty="0" smtClean="0"/>
              <a:t>(</a:t>
            </a:r>
            <a:r>
              <a:rPr lang="en-US" altLang="ja-JP" sz="1900" i="1" dirty="0" smtClean="0"/>
              <a:t>w</a:t>
            </a:r>
            <a:r>
              <a:rPr lang="en-US" altLang="ja-JP" sz="1900" dirty="0" smtClean="0"/>
              <a:t>/</a:t>
            </a:r>
            <a:r>
              <a:rPr lang="en-US" altLang="ja-JP" sz="1900" i="1" dirty="0" smtClean="0"/>
              <a:t>P</a:t>
            </a:r>
            <a:r>
              <a:rPr lang="en-US" altLang="ja-JP" sz="1900" dirty="0" smtClean="0"/>
              <a:t>)”</a:t>
            </a:r>
            <a:r>
              <a:rPr lang="ja-JP" altLang="en-US" sz="1900" dirty="0" smtClean="0"/>
              <a:t>で</a:t>
            </a:r>
            <a:r>
              <a:rPr lang="ja-JP" altLang="ja-JP" sz="1900" dirty="0" smtClean="0"/>
              <a:t>は逆。</a:t>
            </a:r>
            <a:endParaRPr lang="en-US" altLang="ja-JP" sz="1900" dirty="0" smtClean="0"/>
          </a:p>
          <a:p>
            <a:r>
              <a:rPr lang="ja-JP" altLang="ja-JP" sz="1900" dirty="0" smtClean="0"/>
              <a:t>…</a:t>
            </a:r>
            <a:r>
              <a:rPr lang="ja-JP" altLang="ja-JP" sz="1900" b="1" dirty="0" smtClean="0"/>
              <a:t>ワルラスの安定条件</a:t>
            </a:r>
            <a:r>
              <a:rPr lang="en-US" altLang="ja-JP" sz="1900" b="1" dirty="0" smtClean="0"/>
              <a:t>                                                      </a:t>
            </a:r>
            <a:r>
              <a:rPr lang="en-US" altLang="ja-JP" sz="1800" dirty="0" smtClean="0"/>
              <a:t>17-5</a:t>
            </a:r>
            <a:r>
              <a:rPr lang="ja-JP" altLang="ja-JP" sz="1800" dirty="0" smtClean="0"/>
              <a:t>図　古典派の労働市場均衡</a:t>
            </a:r>
            <a:endParaRPr lang="en-US" altLang="ja-JP" sz="1800" dirty="0" smtClean="0"/>
          </a:p>
          <a:p>
            <a:pPr>
              <a:buNone/>
            </a:pPr>
            <a:r>
              <a:rPr lang="en-US" altLang="ja-JP" sz="1900" b="1" dirty="0" smtClean="0"/>
              <a:t>The equilibrium in the classical and neoclassical labor market </a:t>
            </a:r>
            <a:r>
              <a:rPr lang="en-US" altLang="ja-JP" sz="1900" dirty="0" smtClean="0"/>
              <a:t>⇒ In Figure17-5, the labor demand curve </a:t>
            </a:r>
            <a:r>
              <a:rPr lang="en-US" altLang="ja-JP" sz="1900" i="1" dirty="0" smtClean="0"/>
              <a:t>N</a:t>
            </a:r>
            <a:r>
              <a:rPr lang="en-US" altLang="ja-JP" sz="1900" i="1" baseline="30000" dirty="0" smtClean="0"/>
              <a:t>D</a:t>
            </a:r>
            <a:r>
              <a:rPr lang="en-US" altLang="ja-JP" sz="1900" dirty="0" smtClean="0"/>
              <a:t> of firms and the labor supply curve</a:t>
            </a:r>
            <a:r>
              <a:rPr lang="en-US" altLang="ja-JP" sz="1900" i="1" dirty="0" smtClean="0"/>
              <a:t> N</a:t>
            </a:r>
            <a:r>
              <a:rPr lang="en-US" altLang="ja-JP" sz="1900" i="1" baseline="30000" dirty="0" smtClean="0"/>
              <a:t>S </a:t>
            </a:r>
            <a:r>
              <a:rPr lang="en-US" altLang="ja-JP" sz="1900" dirty="0" smtClean="0"/>
              <a:t>of workers intersect at the point </a:t>
            </a:r>
            <a:r>
              <a:rPr lang="en-US" altLang="ja-JP" sz="1900" i="1" dirty="0" smtClean="0"/>
              <a:t>E</a:t>
            </a:r>
            <a:r>
              <a:rPr lang="en-US" altLang="ja-JP" sz="1900" dirty="0" smtClean="0"/>
              <a:t>, the equilibrium real wage rate (</a:t>
            </a:r>
            <a:r>
              <a:rPr lang="en-US" altLang="ja-JP" sz="1900" i="1" dirty="0" smtClean="0"/>
              <a:t>w</a:t>
            </a:r>
            <a:r>
              <a:rPr lang="en-US" altLang="ja-JP" sz="1900" dirty="0" smtClean="0"/>
              <a:t>/</a:t>
            </a:r>
            <a:r>
              <a:rPr lang="en-US" altLang="ja-JP" sz="1900" i="1" dirty="0" smtClean="0"/>
              <a:t>P</a:t>
            </a:r>
            <a:r>
              <a:rPr lang="en-US" altLang="ja-JP" sz="1900" dirty="0" smtClean="0"/>
              <a:t>) * and the equilibrium employment</a:t>
            </a:r>
            <a:r>
              <a:rPr lang="en-US" altLang="ja-JP" sz="1900" i="1" dirty="0" smtClean="0"/>
              <a:t> N</a:t>
            </a:r>
            <a:r>
              <a:rPr lang="en-US" altLang="ja-JP" sz="1900" dirty="0" smtClean="0"/>
              <a:t>* are determined. The price </a:t>
            </a:r>
            <a:r>
              <a:rPr lang="en-US" altLang="ja-JP" sz="1900" i="1" dirty="0" smtClean="0"/>
              <a:t>P</a:t>
            </a:r>
            <a:r>
              <a:rPr lang="en-US" altLang="ja-JP" sz="1900" dirty="0" smtClean="0"/>
              <a:t> is determined in the product market, the labor market decides the money wage rate </a:t>
            </a:r>
            <a:r>
              <a:rPr lang="en-US" altLang="ja-JP" sz="1900" i="1" dirty="0" smtClean="0"/>
              <a:t>w.</a:t>
            </a:r>
            <a:endParaRPr lang="en-US" altLang="ja-JP" sz="1900" dirty="0" smtClean="0"/>
          </a:p>
          <a:p>
            <a:pPr>
              <a:buNone/>
            </a:pPr>
            <a:r>
              <a:rPr lang="en-US" altLang="ja-JP" sz="1900" dirty="0" smtClean="0"/>
              <a:t>When the real wage rate (</a:t>
            </a:r>
            <a:r>
              <a:rPr lang="en-US" altLang="ja-JP" sz="1900" i="1" dirty="0" smtClean="0"/>
              <a:t>w</a:t>
            </a:r>
            <a:r>
              <a:rPr lang="en-US" altLang="ja-JP" sz="1900" dirty="0" smtClean="0"/>
              <a:t>/</a:t>
            </a:r>
            <a:r>
              <a:rPr lang="en-US" altLang="ja-JP" sz="1900" i="1" dirty="0" smtClean="0"/>
              <a:t>P</a:t>
            </a:r>
            <a:r>
              <a:rPr lang="en-US" altLang="ja-JP" sz="1900" dirty="0" smtClean="0"/>
              <a:t>)' is higher than the equilibrium (</a:t>
            </a:r>
            <a:r>
              <a:rPr lang="en-US" altLang="ja-JP" sz="1900" i="1" dirty="0" smtClean="0"/>
              <a:t>w</a:t>
            </a:r>
            <a:r>
              <a:rPr lang="en-US" altLang="ja-JP" sz="1900" dirty="0" smtClean="0"/>
              <a:t>/</a:t>
            </a:r>
            <a:r>
              <a:rPr lang="en-US" altLang="ja-JP" sz="1900" i="1" dirty="0" smtClean="0"/>
              <a:t>P</a:t>
            </a:r>
            <a:r>
              <a:rPr lang="en-US" altLang="ja-JP" sz="1900" dirty="0" smtClean="0"/>
              <a:t>)*⇒ Workers increase labor supply and business firms refrain from labor demand ⇒ Excess supply of labor ES occurs. </a:t>
            </a:r>
          </a:p>
          <a:p>
            <a:pPr>
              <a:buNone/>
            </a:pPr>
            <a:r>
              <a:rPr lang="en-US" altLang="ja-JP" sz="1900" dirty="0" smtClean="0"/>
              <a:t> In a economy of flexible wage rate </a:t>
            </a:r>
            <a:r>
              <a:rPr lang="en-US" altLang="ja-JP" sz="1900" i="1" dirty="0" smtClean="0"/>
              <a:t>w</a:t>
            </a:r>
            <a:r>
              <a:rPr lang="en-US" altLang="ja-JP" sz="1900" dirty="0" smtClean="0"/>
              <a:t> and price </a:t>
            </a:r>
            <a:r>
              <a:rPr lang="en-US" altLang="ja-JP" sz="1900" i="1" dirty="0" smtClean="0"/>
              <a:t>P</a:t>
            </a:r>
            <a:r>
              <a:rPr lang="en-US" altLang="ja-JP" sz="1900" dirty="0" smtClean="0"/>
              <a:t> , the real wage </a:t>
            </a:r>
            <a:r>
              <a:rPr lang="en-US" altLang="ja-JP" sz="1900" i="1" dirty="0" smtClean="0"/>
              <a:t>w</a:t>
            </a:r>
            <a:r>
              <a:rPr lang="en-US" altLang="ja-JP" sz="1900" dirty="0" smtClean="0"/>
              <a:t>/</a:t>
            </a:r>
            <a:r>
              <a:rPr lang="en-US" altLang="ja-JP" sz="1900" i="1" dirty="0" smtClean="0"/>
              <a:t>P </a:t>
            </a:r>
            <a:r>
              <a:rPr lang="en-US" altLang="ja-JP" sz="1900" dirty="0" smtClean="0"/>
              <a:t>drops, until the excess supply disappears, that is, it returns to the equilibrium point </a:t>
            </a:r>
            <a:r>
              <a:rPr lang="en-US" altLang="ja-JP" sz="1900" i="1" dirty="0" smtClean="0"/>
              <a:t>E</a:t>
            </a:r>
            <a:endParaRPr lang="en-US" altLang="ja-JP" sz="1900" dirty="0" smtClean="0"/>
          </a:p>
          <a:p>
            <a:pPr>
              <a:buNone/>
            </a:pPr>
            <a:r>
              <a:rPr lang="en-US" altLang="ja-JP" sz="1900" dirty="0" smtClean="0"/>
              <a:t>When the real wage rate (</a:t>
            </a:r>
            <a:r>
              <a:rPr lang="en-US" altLang="ja-JP" sz="1900" i="1" dirty="0" smtClean="0"/>
              <a:t>w</a:t>
            </a:r>
            <a:r>
              <a:rPr lang="en-US" altLang="ja-JP" sz="1900" dirty="0" smtClean="0"/>
              <a:t>/</a:t>
            </a:r>
            <a:r>
              <a:rPr lang="en-US" altLang="ja-JP" sz="1900" i="1" dirty="0" smtClean="0"/>
              <a:t>P</a:t>
            </a:r>
            <a:r>
              <a:rPr lang="en-US" altLang="ja-JP" sz="1900" dirty="0" smtClean="0"/>
              <a:t>) " is lower than the equilibrium (</a:t>
            </a:r>
            <a:r>
              <a:rPr lang="en-US" altLang="ja-JP" sz="1900" i="1" dirty="0" smtClean="0"/>
              <a:t>w</a:t>
            </a:r>
            <a:r>
              <a:rPr lang="en-US" altLang="ja-JP" sz="1900" dirty="0" smtClean="0"/>
              <a:t>/</a:t>
            </a:r>
            <a:r>
              <a:rPr lang="en-US" altLang="ja-JP" sz="1900" i="1" dirty="0" smtClean="0"/>
              <a:t>P</a:t>
            </a:r>
            <a:r>
              <a:rPr lang="en-US" altLang="ja-JP" sz="1900" dirty="0" smtClean="0"/>
              <a:t>)*, the reverse  is the case....  </a:t>
            </a:r>
            <a:r>
              <a:rPr lang="en-US" altLang="ja-JP" sz="1900" b="1" dirty="0" err="1" smtClean="0"/>
              <a:t>Walrasian</a:t>
            </a:r>
            <a:r>
              <a:rPr lang="en-US" altLang="ja-JP" sz="1900" b="1" dirty="0" smtClean="0"/>
              <a:t> stability condition </a:t>
            </a:r>
            <a:r>
              <a:rPr lang="en-US" altLang="ja-JP" sz="1900" dirty="0" smtClean="0"/>
              <a:t/>
            </a:r>
            <a:br>
              <a:rPr lang="en-US" altLang="ja-JP" sz="1900" dirty="0" smtClean="0"/>
            </a:br>
            <a:r>
              <a:rPr lang="en-US" altLang="ja-JP" sz="1900" dirty="0" smtClean="0"/>
              <a:t>Figure 17-5. Classical Labor Market Equilibrium</a:t>
            </a:r>
          </a:p>
          <a:p>
            <a:endParaRPr lang="ja-JP" altLang="ja-JP" sz="1800" dirty="0" smtClean="0"/>
          </a:p>
        </p:txBody>
      </p:sp>
      <p:pic>
        <p:nvPicPr>
          <p:cNvPr id="4" name="図 3"/>
          <p:cNvPicPr/>
          <p:nvPr/>
        </p:nvPicPr>
        <p:blipFill>
          <a:blip r:embed="rId2" cstate="print"/>
          <a:srcRect/>
          <a:stretch>
            <a:fillRect/>
          </a:stretch>
        </p:blipFill>
        <p:spPr bwMode="auto">
          <a:xfrm>
            <a:off x="6156176" y="548680"/>
            <a:ext cx="2987824" cy="2376264"/>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1"/>
            <a:ext cx="9144000" cy="620688"/>
          </a:xfrm>
        </p:spPr>
        <p:txBody>
          <a:bodyPr>
            <a:normAutofit fontScale="90000"/>
          </a:bodyPr>
          <a:lstStyle/>
          <a:p>
            <a:r>
              <a:rPr lang="ja-JP" altLang="ja-JP" sz="2000" b="1" dirty="0" smtClean="0"/>
              <a:t>３</a:t>
            </a:r>
            <a:r>
              <a:rPr lang="en-US" altLang="ja-JP" sz="2000" b="1" dirty="0" smtClean="0"/>
              <a:t>B</a:t>
            </a:r>
            <a:r>
              <a:rPr lang="ja-JP" altLang="en-US" sz="2000" b="1" dirty="0" err="1" smtClean="0"/>
              <a:t>．</a:t>
            </a:r>
            <a:r>
              <a:rPr lang="ja-JP" altLang="ja-JP" sz="2000" b="1" dirty="0" smtClean="0"/>
              <a:t>労働市場の古典派均衡とワルラス的調整過程</a:t>
            </a:r>
            <a:r>
              <a:rPr lang="en-US" altLang="ja-JP" sz="2000" b="1" dirty="0" smtClean="0"/>
              <a:t> </a:t>
            </a:r>
            <a:br>
              <a:rPr lang="en-US" altLang="ja-JP" sz="2000" b="1" dirty="0" smtClean="0"/>
            </a:br>
            <a:r>
              <a:rPr lang="en-US" altLang="ja-JP" sz="2000" b="1" dirty="0" smtClean="0"/>
              <a:t>Classical Equilibrium in Labor Market and </a:t>
            </a:r>
            <a:r>
              <a:rPr lang="en-US" altLang="ja-JP" sz="2000" b="1" dirty="0" err="1" smtClean="0"/>
              <a:t>Walrasian</a:t>
            </a:r>
            <a:r>
              <a:rPr lang="en-US" altLang="ja-JP" sz="2000" b="1" dirty="0" smtClean="0"/>
              <a:t> Adjustment Process</a:t>
            </a:r>
            <a:endParaRPr lang="ja-JP" altLang="ja-JP" sz="2000" dirty="0"/>
          </a:p>
        </p:txBody>
      </p:sp>
      <p:sp>
        <p:nvSpPr>
          <p:cNvPr id="5123" name="Rectangle 3"/>
          <p:cNvSpPr>
            <a:spLocks noGrp="1" noChangeArrowheads="1"/>
          </p:cNvSpPr>
          <p:nvPr>
            <p:ph idx="1"/>
          </p:nvPr>
        </p:nvSpPr>
        <p:spPr>
          <a:xfrm>
            <a:off x="0" y="620688"/>
            <a:ext cx="9144000" cy="6237312"/>
          </a:xfrm>
        </p:spPr>
        <p:txBody>
          <a:bodyPr/>
          <a:lstStyle/>
          <a:p>
            <a:r>
              <a:rPr lang="ja-JP" altLang="ja-JP" sz="1800" dirty="0" smtClean="0"/>
              <a:t>⇒</a:t>
            </a:r>
            <a:r>
              <a:rPr lang="ja-JP" altLang="ja-JP" sz="1800" b="1" dirty="0" smtClean="0"/>
              <a:t>現行の貨幣賃金率</a:t>
            </a:r>
            <a:r>
              <a:rPr lang="en-US" altLang="ja-JP" sz="1800" b="1" i="1" dirty="0" smtClean="0"/>
              <a:t>w</a:t>
            </a:r>
            <a:r>
              <a:rPr lang="ja-JP" altLang="ja-JP" sz="1800" b="1" dirty="0" smtClean="0"/>
              <a:t>のもとで働く意思と能力を持って求職活動をすれば、均衡点</a:t>
            </a:r>
            <a:r>
              <a:rPr lang="en-US" altLang="ja-JP" sz="1800" b="1" i="1" dirty="0" smtClean="0"/>
              <a:t>E</a:t>
            </a:r>
            <a:r>
              <a:rPr lang="ja-JP" altLang="ja-JP" sz="1800" b="1" dirty="0" smtClean="0"/>
              <a:t>では、必ず労働の超過供給＝失業</a:t>
            </a:r>
            <a:r>
              <a:rPr lang="ja-JP" altLang="ja-JP" sz="1800" dirty="0" smtClean="0"/>
              <a:t>はなくなる。</a:t>
            </a:r>
            <a:r>
              <a:rPr lang="ja-JP" altLang="ja-JP" sz="1800" b="1" dirty="0" smtClean="0"/>
              <a:t>非自発的失業</a:t>
            </a:r>
            <a:r>
              <a:rPr lang="ja-JP" altLang="ja-JP" sz="1800" dirty="0" smtClean="0"/>
              <a:t>（</a:t>
            </a:r>
            <a:r>
              <a:rPr lang="en-US" altLang="ja-JP" sz="1800" dirty="0" smtClean="0"/>
              <a:t>involuntary unemployment</a:t>
            </a:r>
            <a:r>
              <a:rPr lang="ja-JP" altLang="ja-JP" sz="1800" dirty="0" smtClean="0"/>
              <a:t>）はない</a:t>
            </a:r>
          </a:p>
          <a:p>
            <a:r>
              <a:rPr lang="ja-JP" altLang="ja-JP" sz="1800" dirty="0" smtClean="0"/>
              <a:t>＝</a:t>
            </a:r>
            <a:r>
              <a:rPr lang="ja-JP" altLang="ja-JP" sz="1800" b="1" dirty="0" smtClean="0"/>
              <a:t>完全雇用</a:t>
            </a:r>
            <a:r>
              <a:rPr lang="ja-JP" altLang="ja-JP" sz="1800" dirty="0" smtClean="0"/>
              <a:t>（</a:t>
            </a:r>
            <a:r>
              <a:rPr lang="en-US" altLang="ja-JP" sz="1800" dirty="0" smtClean="0"/>
              <a:t>full employment</a:t>
            </a:r>
            <a:r>
              <a:rPr lang="ja-JP" altLang="ja-JP" sz="1800" dirty="0" smtClean="0"/>
              <a:t>）、古典派の第</a:t>
            </a:r>
            <a:r>
              <a:rPr lang="en-US" altLang="ja-JP" sz="1800" dirty="0" smtClean="0"/>
              <a:t>1</a:t>
            </a:r>
            <a:r>
              <a:rPr lang="ja-JP" altLang="ja-JP" sz="1800" dirty="0" smtClean="0"/>
              <a:t>公準と第</a:t>
            </a:r>
            <a:r>
              <a:rPr lang="en-US" altLang="ja-JP" sz="1800" dirty="0" smtClean="0"/>
              <a:t>2</a:t>
            </a:r>
            <a:r>
              <a:rPr lang="ja-JP" altLang="ja-JP" sz="1800" dirty="0" smtClean="0"/>
              <a:t>公準を満たす＝</a:t>
            </a:r>
          </a:p>
          <a:p>
            <a:r>
              <a:rPr lang="ja-JP" altLang="ja-JP" sz="1800" b="1" dirty="0" smtClean="0"/>
              <a:t>完全雇用均衡</a:t>
            </a:r>
            <a:r>
              <a:rPr lang="ja-JP" altLang="ja-JP" sz="1800" dirty="0" smtClean="0"/>
              <a:t>（</a:t>
            </a:r>
            <a:r>
              <a:rPr lang="en-US" altLang="ja-JP" sz="1800" dirty="0" smtClean="0"/>
              <a:t>full-employment equilibrium</a:t>
            </a:r>
            <a:r>
              <a:rPr lang="ja-JP" altLang="ja-JP" sz="1800" dirty="0" smtClean="0"/>
              <a:t>）</a:t>
            </a:r>
          </a:p>
          <a:p>
            <a:r>
              <a:rPr lang="ja-JP" altLang="ja-JP" sz="1800" b="1" dirty="0" smtClean="0"/>
              <a:t>摩擦的失業</a:t>
            </a:r>
            <a:r>
              <a:rPr lang="ja-JP" altLang="ja-JP" sz="1800" dirty="0" smtClean="0"/>
              <a:t>（</a:t>
            </a:r>
            <a:r>
              <a:rPr lang="en-US" altLang="ja-JP" sz="1800" dirty="0" smtClean="0"/>
              <a:t>frictional unemployment</a:t>
            </a:r>
            <a:r>
              <a:rPr lang="ja-JP" altLang="ja-JP" sz="1800" dirty="0" smtClean="0"/>
              <a:t>）はある。</a:t>
            </a:r>
          </a:p>
          <a:p>
            <a:r>
              <a:rPr lang="ja-JP" altLang="ja-JP" sz="1800" b="1" dirty="0" smtClean="0"/>
              <a:t>自発的失業</a:t>
            </a:r>
            <a:r>
              <a:rPr lang="ja-JP" altLang="ja-JP" sz="1800" dirty="0" smtClean="0"/>
              <a:t>（</a:t>
            </a:r>
            <a:r>
              <a:rPr lang="en-US" altLang="ja-JP" sz="1800" dirty="0" smtClean="0"/>
              <a:t>voluntary unemployment</a:t>
            </a:r>
            <a:r>
              <a:rPr lang="ja-JP" altLang="ja-JP" sz="1800" dirty="0" smtClean="0"/>
              <a:t>）はある。通常は失業とは見なされない。</a:t>
            </a:r>
          </a:p>
          <a:p>
            <a:r>
              <a:rPr lang="ja-JP" altLang="ja-JP" sz="1800" dirty="0" smtClean="0"/>
              <a:t>　　　　　　　</a:t>
            </a:r>
            <a:endParaRPr lang="en-US" altLang="ja-JP" sz="1800" dirty="0" smtClean="0"/>
          </a:p>
          <a:p>
            <a:pPr>
              <a:buNone/>
            </a:pPr>
            <a:r>
              <a:rPr lang="en-US" altLang="ja-JP" sz="1800" dirty="0" smtClean="0"/>
              <a:t>⇒ If workers do job seeking with the intention and ability to work under the current money wage rate </a:t>
            </a:r>
            <a:r>
              <a:rPr lang="en-US" altLang="ja-JP" sz="1800" i="1" dirty="0" smtClean="0"/>
              <a:t>w</a:t>
            </a:r>
            <a:r>
              <a:rPr lang="en-US" altLang="ja-JP" sz="1800" dirty="0" smtClean="0"/>
              <a:t>, unemployment (=excess supply of labor) always disappears at equilibrium point </a:t>
            </a:r>
            <a:r>
              <a:rPr lang="en-US" altLang="ja-JP" sz="1800" i="1" dirty="0" smtClean="0"/>
              <a:t>E</a:t>
            </a:r>
            <a:r>
              <a:rPr lang="en-US" altLang="ja-JP" sz="1800" dirty="0" smtClean="0"/>
              <a:t>. There is </a:t>
            </a:r>
            <a:r>
              <a:rPr lang="en-US" altLang="ja-JP" sz="1800" b="1" dirty="0" smtClean="0"/>
              <a:t>no involuntary unemployment</a:t>
            </a:r>
            <a:r>
              <a:rPr lang="en-US" altLang="ja-JP" sz="1800" dirty="0" smtClean="0"/>
              <a:t>.</a:t>
            </a:r>
            <a:br>
              <a:rPr lang="en-US" altLang="ja-JP" sz="1800" dirty="0" smtClean="0"/>
            </a:br>
            <a:r>
              <a:rPr lang="en-US" altLang="ja-JP" sz="1800" dirty="0" smtClean="0"/>
              <a:t>= </a:t>
            </a:r>
            <a:r>
              <a:rPr lang="en-US" altLang="ja-JP" sz="1800" b="1" dirty="0" smtClean="0"/>
              <a:t>Full employment</a:t>
            </a:r>
            <a:r>
              <a:rPr lang="en-US" altLang="ja-JP" sz="1800" dirty="0" smtClean="0"/>
              <a:t>, satisfies the first and second classical axioms </a:t>
            </a:r>
          </a:p>
          <a:p>
            <a:pPr>
              <a:buNone/>
            </a:pPr>
            <a:r>
              <a:rPr lang="en-US" altLang="ja-JP" sz="1800" dirty="0" smtClean="0"/>
              <a:t>     = </a:t>
            </a:r>
            <a:r>
              <a:rPr lang="en-US" altLang="ja-JP" sz="1800" b="1" dirty="0" smtClean="0"/>
              <a:t>Full employment equilibrium </a:t>
            </a:r>
            <a:r>
              <a:rPr lang="en-US" altLang="ja-JP" sz="1800" dirty="0" smtClean="0"/>
              <a:t/>
            </a:r>
            <a:br>
              <a:rPr lang="en-US" altLang="ja-JP" sz="1800" dirty="0" smtClean="0"/>
            </a:br>
            <a:r>
              <a:rPr lang="en-US" altLang="ja-JP" sz="1800" dirty="0" smtClean="0"/>
              <a:t>There is </a:t>
            </a:r>
            <a:r>
              <a:rPr lang="en-US" altLang="ja-JP" sz="1800" b="1" dirty="0" smtClean="0"/>
              <a:t>frictional unemployment</a:t>
            </a:r>
            <a:r>
              <a:rPr lang="en-US" altLang="ja-JP" sz="1800" dirty="0" smtClean="0"/>
              <a:t>.</a:t>
            </a:r>
            <a:br>
              <a:rPr lang="en-US" altLang="ja-JP" sz="1800" dirty="0" smtClean="0"/>
            </a:br>
            <a:r>
              <a:rPr lang="en-US" altLang="ja-JP" sz="1800" dirty="0" smtClean="0"/>
              <a:t>There is </a:t>
            </a:r>
            <a:r>
              <a:rPr lang="en-US" altLang="ja-JP" sz="1800" b="1" dirty="0" smtClean="0"/>
              <a:t>voluntary unemployment</a:t>
            </a:r>
            <a:r>
              <a:rPr lang="en-US" altLang="ja-JP" sz="1800" dirty="0" smtClean="0"/>
              <a:t>. It is usually not considered unemployment.</a:t>
            </a:r>
            <a:endParaRPr lang="ja-JP" altLang="ja-JP"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0"/>
            <a:ext cx="9144000" cy="620689"/>
          </a:xfrm>
        </p:spPr>
        <p:txBody>
          <a:bodyPr>
            <a:noAutofit/>
          </a:bodyPr>
          <a:lstStyle/>
          <a:p>
            <a:r>
              <a:rPr lang="ja-JP" altLang="ja-JP" sz="1700" b="1" dirty="0" smtClean="0"/>
              <a:t>４</a:t>
            </a:r>
            <a:r>
              <a:rPr lang="ja-JP" altLang="en-US" sz="1700" b="1" dirty="0" smtClean="0"/>
              <a:t>．</a:t>
            </a:r>
            <a:r>
              <a:rPr lang="ja-JP" altLang="ja-JP" sz="1700" b="1" dirty="0" smtClean="0"/>
              <a:t>労働市場のケインズ均衡とマーシャル的数量調整</a:t>
            </a:r>
            <a:r>
              <a:rPr lang="en-US" altLang="ja-JP" sz="1700" b="1" dirty="0" smtClean="0"/>
              <a:t>  </a:t>
            </a:r>
            <a:br>
              <a:rPr lang="en-US" altLang="ja-JP" sz="1700" b="1" dirty="0" smtClean="0"/>
            </a:br>
            <a:r>
              <a:rPr lang="en-US" altLang="ja-JP" sz="1700" b="1" dirty="0" smtClean="0"/>
              <a:t>Keynesian Equilibrium in Labor Market and </a:t>
            </a:r>
            <a:r>
              <a:rPr lang="en-US" altLang="ja-JP" sz="1700" b="1" dirty="0" err="1" smtClean="0"/>
              <a:t>Marshallian</a:t>
            </a:r>
            <a:r>
              <a:rPr lang="en-US" altLang="ja-JP" sz="1700" b="1" dirty="0" smtClean="0"/>
              <a:t> Quantity Adjustment</a:t>
            </a:r>
            <a:endParaRPr lang="ja-JP" altLang="ja-JP" sz="1700" dirty="0"/>
          </a:p>
        </p:txBody>
      </p:sp>
      <p:sp>
        <p:nvSpPr>
          <p:cNvPr id="6147" name="Rectangle 3"/>
          <p:cNvSpPr>
            <a:spLocks noGrp="1" noChangeArrowheads="1"/>
          </p:cNvSpPr>
          <p:nvPr>
            <p:ph idx="1"/>
          </p:nvPr>
        </p:nvSpPr>
        <p:spPr>
          <a:xfrm>
            <a:off x="0" y="548680"/>
            <a:ext cx="9144000" cy="6309320"/>
          </a:xfrm>
        </p:spPr>
        <p:txBody>
          <a:bodyPr>
            <a:normAutofit fontScale="85000" lnSpcReduction="20000"/>
          </a:bodyPr>
          <a:lstStyle/>
          <a:p>
            <a:r>
              <a:rPr lang="ja-JP" altLang="ja-JP" sz="1800" dirty="0" smtClean="0"/>
              <a:t>ケインズ派の労働市場の均衡⇒</a:t>
            </a:r>
            <a:r>
              <a:rPr lang="en-US" altLang="ja-JP" sz="1800" dirty="0" smtClean="0"/>
              <a:t>17-6</a:t>
            </a:r>
            <a:r>
              <a:rPr lang="ja-JP" altLang="ja-JP" sz="1800" dirty="0" smtClean="0"/>
              <a:t>図、企業の労働需要曲線</a:t>
            </a:r>
            <a:r>
              <a:rPr lang="en-US" altLang="ja-JP" sz="1800" i="1" dirty="0" smtClean="0"/>
              <a:t>N</a:t>
            </a:r>
            <a:r>
              <a:rPr lang="en-US" altLang="ja-JP" sz="1800" i="1" baseline="30000" dirty="0" smtClean="0"/>
              <a:t>D</a:t>
            </a:r>
            <a:r>
              <a:rPr lang="ja-JP" altLang="ja-JP" sz="1800" dirty="0" smtClean="0"/>
              <a:t>と労働者</a:t>
            </a:r>
            <a:endParaRPr lang="en-US" altLang="ja-JP" sz="1800" dirty="0" smtClean="0"/>
          </a:p>
          <a:p>
            <a:r>
              <a:rPr lang="ja-JP" altLang="ja-JP" sz="1800" dirty="0" smtClean="0"/>
              <a:t>の労働供給曲線</a:t>
            </a:r>
            <a:r>
              <a:rPr lang="en-US" altLang="ja-JP" sz="1800" i="1" dirty="0" smtClean="0"/>
              <a:t>N</a:t>
            </a:r>
            <a:r>
              <a:rPr lang="en-US" altLang="ja-JP" sz="1800" i="1" baseline="30000" dirty="0" smtClean="0"/>
              <a:t>S</a:t>
            </a:r>
            <a:r>
              <a:rPr lang="ja-JP" altLang="ja-JP" sz="1800" dirty="0" err="1" smtClean="0"/>
              <a:t>とが</a:t>
            </a:r>
            <a:r>
              <a:rPr lang="ja-JP" altLang="ja-JP" sz="1800" dirty="0" smtClean="0"/>
              <a:t>交わる</a:t>
            </a:r>
            <a:r>
              <a:rPr lang="en-US" altLang="ja-JP" sz="1800" i="1" dirty="0" smtClean="0"/>
              <a:t>K</a:t>
            </a:r>
            <a:r>
              <a:rPr lang="ja-JP" altLang="ja-JP" sz="1800" dirty="0" smtClean="0"/>
              <a:t>点⇒均衡貨幣賃金率</a:t>
            </a:r>
            <a:r>
              <a:rPr lang="en-US" altLang="ja-JP" sz="1800" i="1" dirty="0" smtClean="0"/>
              <a:t>w</a:t>
            </a:r>
            <a:r>
              <a:rPr lang="en-US" altLang="ja-JP" sz="1800" dirty="0" smtClean="0"/>
              <a:t>*</a:t>
            </a:r>
            <a:r>
              <a:rPr lang="ja-JP" altLang="ja-JP" sz="1800" dirty="0" smtClean="0"/>
              <a:t>と均衡雇用量</a:t>
            </a:r>
            <a:r>
              <a:rPr lang="en-US" altLang="ja-JP" sz="1800" i="1" dirty="0" smtClean="0"/>
              <a:t>N</a:t>
            </a:r>
            <a:r>
              <a:rPr lang="en-US" altLang="ja-JP" sz="1800" dirty="0" smtClean="0"/>
              <a:t>*</a:t>
            </a:r>
          </a:p>
          <a:p>
            <a:r>
              <a:rPr lang="ja-JP" altLang="ja-JP" sz="1800" dirty="0" smtClean="0"/>
              <a:t>が決定。</a:t>
            </a:r>
            <a:endParaRPr lang="ja-JP" altLang="ja-JP" sz="1800" b="1" dirty="0" smtClean="0"/>
          </a:p>
          <a:p>
            <a:r>
              <a:rPr lang="en-US" altLang="ja-JP" sz="1800" b="1" i="1" dirty="0" smtClean="0"/>
              <a:t>K</a:t>
            </a:r>
            <a:r>
              <a:rPr lang="ja-JP" altLang="ja-JP" sz="1800" b="1" dirty="0" smtClean="0"/>
              <a:t>点では労働の超過供給</a:t>
            </a:r>
            <a:r>
              <a:rPr lang="en-US" altLang="ja-JP" sz="1800" b="1" i="1" dirty="0" smtClean="0"/>
              <a:t>ES</a:t>
            </a:r>
            <a:r>
              <a:rPr lang="ja-JP" altLang="ja-JP" sz="1800" b="1" dirty="0" smtClean="0"/>
              <a:t>が存在＝</a:t>
            </a:r>
            <a:r>
              <a:rPr lang="ja-JP" altLang="ja-JP" sz="1800" dirty="0" smtClean="0"/>
              <a:t>非自発的失業、</a:t>
            </a:r>
            <a:r>
              <a:rPr lang="ja-JP" altLang="ja-JP" sz="1800" b="1" dirty="0" smtClean="0"/>
              <a:t>不完全雇用均衡</a:t>
            </a:r>
            <a:endParaRPr lang="en-US" altLang="ja-JP" sz="1800" b="1" dirty="0" smtClean="0"/>
          </a:p>
          <a:p>
            <a:r>
              <a:rPr lang="ja-JP" altLang="ja-JP" sz="1800" dirty="0" smtClean="0"/>
              <a:t>（</a:t>
            </a:r>
            <a:r>
              <a:rPr lang="en-US" altLang="ja-JP" sz="1800" dirty="0" smtClean="0"/>
              <a:t>under-employment equilibrium</a:t>
            </a:r>
            <a:r>
              <a:rPr lang="ja-JP" altLang="ja-JP" sz="1800" dirty="0" smtClean="0"/>
              <a:t>）</a:t>
            </a:r>
          </a:p>
          <a:p>
            <a:r>
              <a:rPr lang="ja-JP" altLang="ja-JP" sz="1800" dirty="0" smtClean="0"/>
              <a:t>企業の労働需要曲線がたまたま</a:t>
            </a:r>
            <a:r>
              <a:rPr lang="en-US" altLang="ja-JP" sz="1800" i="1" dirty="0" smtClean="0"/>
              <a:t>N</a:t>
            </a:r>
            <a:r>
              <a:rPr lang="en-US" altLang="ja-JP" sz="1800" i="1" baseline="30000" dirty="0" smtClean="0"/>
              <a:t>D</a:t>
            </a:r>
            <a:r>
              <a:rPr lang="en-US" altLang="ja-JP" sz="1800" dirty="0" smtClean="0"/>
              <a:t>‘</a:t>
            </a:r>
            <a:r>
              <a:rPr lang="ja-JP" altLang="ja-JP" sz="1800" dirty="0" smtClean="0"/>
              <a:t>の位置にある場合⇒</a:t>
            </a:r>
            <a:r>
              <a:rPr lang="en-US" altLang="ja-JP" sz="1800" i="1" dirty="0" smtClean="0"/>
              <a:t>F</a:t>
            </a:r>
            <a:r>
              <a:rPr lang="ja-JP" altLang="ja-JP" sz="1800" dirty="0" smtClean="0"/>
              <a:t>点で均衡貨幣</a:t>
            </a:r>
            <a:endParaRPr lang="en-US" altLang="ja-JP" sz="1800" dirty="0" smtClean="0"/>
          </a:p>
          <a:p>
            <a:r>
              <a:rPr lang="ja-JP" altLang="ja-JP" sz="1800" dirty="0" smtClean="0"/>
              <a:t>賃金率</a:t>
            </a:r>
            <a:r>
              <a:rPr lang="en-US" altLang="ja-JP" sz="1800" i="1" dirty="0" smtClean="0"/>
              <a:t>w</a:t>
            </a:r>
            <a:r>
              <a:rPr lang="en-US" altLang="ja-JP" sz="1800" dirty="0" smtClean="0"/>
              <a:t>*</a:t>
            </a:r>
            <a:r>
              <a:rPr lang="ja-JP" altLang="ja-JP" sz="1800" dirty="0" smtClean="0"/>
              <a:t>と均衡完全雇用量</a:t>
            </a:r>
            <a:r>
              <a:rPr lang="en-US" altLang="ja-JP" sz="1800" i="1" dirty="0" smtClean="0"/>
              <a:t>N</a:t>
            </a:r>
            <a:r>
              <a:rPr lang="en-US" altLang="ja-JP" sz="1800" dirty="0" smtClean="0"/>
              <a:t>*</a:t>
            </a:r>
            <a:r>
              <a:rPr lang="ja-JP" altLang="ja-JP" sz="1800" dirty="0" smtClean="0"/>
              <a:t>が成立</a:t>
            </a:r>
          </a:p>
          <a:p>
            <a:r>
              <a:rPr lang="ja-JP" altLang="ja-JP" sz="1800" dirty="0" smtClean="0"/>
              <a:t>雇用量が均衡より多い</a:t>
            </a:r>
            <a:r>
              <a:rPr lang="en-US" altLang="ja-JP" sz="1800" i="1" dirty="0" smtClean="0"/>
              <a:t>N</a:t>
            </a:r>
            <a:r>
              <a:rPr lang="en-US" altLang="ja-JP" sz="1800" dirty="0" smtClean="0"/>
              <a:t>’</a:t>
            </a:r>
            <a:r>
              <a:rPr lang="ja-JP" altLang="ja-JP" sz="1800" dirty="0" smtClean="0"/>
              <a:t>⇒超過供給賃金</a:t>
            </a:r>
            <a:r>
              <a:rPr lang="en-US" altLang="ja-JP" sz="1800" i="1" dirty="0" smtClean="0"/>
              <a:t>ESW</a:t>
            </a:r>
            <a:r>
              <a:rPr lang="ja-JP" altLang="ja-JP" sz="1800" dirty="0" smtClean="0"/>
              <a:t>（＝供給側が要求する</a:t>
            </a:r>
            <a:endParaRPr lang="en-US" altLang="ja-JP" sz="1800" dirty="0" smtClean="0"/>
          </a:p>
          <a:p>
            <a:r>
              <a:rPr lang="ja-JP" altLang="ja-JP" sz="1800" dirty="0" smtClean="0"/>
              <a:t>賃金－需要側が提示する賃金）が発生、企業は労働需要を減らして、均</a:t>
            </a:r>
            <a:endParaRPr lang="en-US" altLang="ja-JP" sz="1800" dirty="0" smtClean="0"/>
          </a:p>
          <a:p>
            <a:r>
              <a:rPr lang="ja-JP" altLang="ja-JP" sz="1800" dirty="0" smtClean="0"/>
              <a:t>衡点</a:t>
            </a:r>
            <a:r>
              <a:rPr lang="en-US" altLang="ja-JP" sz="1800" i="1" dirty="0" smtClean="0"/>
              <a:t>K</a:t>
            </a:r>
            <a:r>
              <a:rPr lang="ja-JP" altLang="ja-JP" sz="1800" dirty="0" err="1" smtClean="0"/>
              <a:t>まで</a:t>
            </a:r>
            <a:r>
              <a:rPr lang="ja-JP" altLang="ja-JP" sz="1800" dirty="0" smtClean="0"/>
              <a:t>戻る。</a:t>
            </a:r>
          </a:p>
          <a:p>
            <a:r>
              <a:rPr lang="ja-JP" altLang="ja-JP" sz="1800" dirty="0" smtClean="0"/>
              <a:t>　逆に雇用量が均衡より少ない</a:t>
            </a:r>
            <a:r>
              <a:rPr lang="en-US" altLang="ja-JP" sz="1800" dirty="0" smtClean="0"/>
              <a:t>N”</a:t>
            </a:r>
            <a:r>
              <a:rPr lang="ja-JP" altLang="ja-JP" sz="1800" dirty="0" smtClean="0"/>
              <a:t>⇒超過需要賃金</a:t>
            </a:r>
            <a:r>
              <a:rPr lang="en-US" altLang="ja-JP" sz="1800" dirty="0" smtClean="0"/>
              <a:t>EDW</a:t>
            </a:r>
            <a:r>
              <a:rPr lang="ja-JP" altLang="ja-JP" sz="1800" dirty="0" smtClean="0"/>
              <a:t>（＝需要側が提</a:t>
            </a:r>
            <a:endParaRPr lang="en-US" altLang="ja-JP" sz="1800" dirty="0" smtClean="0"/>
          </a:p>
          <a:p>
            <a:r>
              <a:rPr lang="ja-JP" altLang="ja-JP" sz="1800" dirty="0" smtClean="0"/>
              <a:t>示する賃金－供給側が要求する賃金）が発生、企業は労働需要を増やして、均衡点</a:t>
            </a:r>
            <a:r>
              <a:rPr lang="en-US" altLang="ja-JP" sz="1800" dirty="0" smtClean="0"/>
              <a:t>K</a:t>
            </a:r>
            <a:r>
              <a:rPr lang="ja-JP" altLang="ja-JP" sz="1800" dirty="0" err="1" smtClean="0"/>
              <a:t>まで</a:t>
            </a:r>
            <a:r>
              <a:rPr lang="ja-JP" altLang="ja-JP" sz="1800" dirty="0" smtClean="0"/>
              <a:t>戻る。</a:t>
            </a:r>
          </a:p>
          <a:p>
            <a:r>
              <a:rPr lang="ja-JP" altLang="ja-JP" sz="1800" dirty="0" smtClean="0"/>
              <a:t>⇒</a:t>
            </a:r>
            <a:r>
              <a:rPr lang="ja-JP" altLang="ja-JP" sz="1800" b="1" dirty="0" smtClean="0"/>
              <a:t>固定賃金のもとでのマーシャル的数量調整、マーシャルの安定条件</a:t>
            </a:r>
            <a:r>
              <a:rPr lang="en-US" altLang="ja-JP" sz="1800" b="1" dirty="0" smtClean="0"/>
              <a:t>       </a:t>
            </a:r>
            <a:r>
              <a:rPr lang="en-US" altLang="ja-JP" sz="1800" dirty="0" smtClean="0"/>
              <a:t>17-6</a:t>
            </a:r>
            <a:r>
              <a:rPr lang="ja-JP" altLang="ja-JP" sz="1800" dirty="0" smtClean="0"/>
              <a:t>図　ケインズの労働市場均衡</a:t>
            </a:r>
            <a:endParaRPr lang="en-US" altLang="ja-JP" sz="1800" dirty="0" smtClean="0"/>
          </a:p>
          <a:p>
            <a:pPr>
              <a:buNone/>
            </a:pPr>
            <a:r>
              <a:rPr lang="en-US" altLang="ja-JP" sz="1800" dirty="0" smtClean="0"/>
              <a:t>Equilibrium in the Keynesian labor market ⇒ In Figure 17-6, at the point </a:t>
            </a:r>
            <a:r>
              <a:rPr lang="en-US" altLang="ja-JP" sz="1800" i="1" dirty="0" smtClean="0"/>
              <a:t>K</a:t>
            </a:r>
            <a:r>
              <a:rPr lang="en-US" altLang="ja-JP" sz="1800" dirty="0" smtClean="0"/>
              <a:t> where the labor demand curve of firms </a:t>
            </a:r>
            <a:r>
              <a:rPr lang="en-US" altLang="ja-JP" sz="1800" i="1" dirty="0" smtClean="0"/>
              <a:t>N</a:t>
            </a:r>
            <a:r>
              <a:rPr lang="en-US" altLang="ja-JP" sz="1800" i="1" baseline="30000" dirty="0" smtClean="0"/>
              <a:t>D</a:t>
            </a:r>
            <a:r>
              <a:rPr lang="en-US" altLang="ja-JP" sz="1800" dirty="0" smtClean="0"/>
              <a:t> intersects the labor supply curve </a:t>
            </a:r>
            <a:r>
              <a:rPr lang="en-US" altLang="ja-JP" sz="1800" i="1" dirty="0" smtClean="0"/>
              <a:t>N</a:t>
            </a:r>
            <a:r>
              <a:rPr lang="en-US" altLang="ja-JP" sz="1800" i="1" baseline="30000" dirty="0" smtClean="0"/>
              <a:t>S</a:t>
            </a:r>
            <a:r>
              <a:rPr lang="en-US" altLang="ja-JP" sz="1800" i="1" dirty="0" smtClean="0"/>
              <a:t> </a:t>
            </a:r>
            <a:r>
              <a:rPr lang="en-US" altLang="ja-JP" sz="1800" dirty="0" smtClean="0"/>
              <a:t>of the workers ⇒ the equilibrium money wage rate</a:t>
            </a:r>
            <a:r>
              <a:rPr lang="en-US" altLang="ja-JP" sz="1800" i="1" dirty="0" smtClean="0"/>
              <a:t> w</a:t>
            </a:r>
            <a:r>
              <a:rPr lang="en-US" altLang="ja-JP" sz="1800" dirty="0" smtClean="0"/>
              <a:t>* and the equilibrium employment </a:t>
            </a:r>
            <a:r>
              <a:rPr lang="en-US" altLang="ja-JP" sz="1800" i="1" dirty="0" smtClean="0"/>
              <a:t>N</a:t>
            </a:r>
            <a:r>
              <a:rPr lang="en-US" altLang="ja-JP" sz="1800" dirty="0" smtClean="0"/>
              <a:t>* are determined.</a:t>
            </a:r>
          </a:p>
          <a:p>
            <a:pPr>
              <a:buNone/>
            </a:pPr>
            <a:r>
              <a:rPr lang="en-US" altLang="ja-JP" sz="1800" dirty="0" smtClean="0"/>
              <a:t>Excess supply of labor </a:t>
            </a:r>
            <a:r>
              <a:rPr lang="en-US" altLang="ja-JP" sz="1800" i="1" dirty="0" smtClean="0"/>
              <a:t>ES</a:t>
            </a:r>
            <a:r>
              <a:rPr lang="en-US" altLang="ja-JP" sz="1800" dirty="0" smtClean="0"/>
              <a:t> is present at point </a:t>
            </a:r>
            <a:r>
              <a:rPr lang="en-US" altLang="ja-JP" sz="1800" i="1" dirty="0" smtClean="0"/>
              <a:t>K</a:t>
            </a:r>
            <a:r>
              <a:rPr lang="en-US" altLang="ja-JP" sz="1800" dirty="0" smtClean="0"/>
              <a:t> = </a:t>
            </a:r>
            <a:r>
              <a:rPr lang="en-US" altLang="ja-JP" sz="1800" b="1" dirty="0" smtClean="0"/>
              <a:t>involuntary unemployment, under-employment equilibrium</a:t>
            </a:r>
          </a:p>
          <a:p>
            <a:pPr>
              <a:buNone/>
            </a:pPr>
            <a:r>
              <a:rPr lang="en-US" altLang="ja-JP" sz="1800" dirty="0" smtClean="0"/>
              <a:t>If the labor demand curve of firms happens to be located at </a:t>
            </a:r>
            <a:r>
              <a:rPr lang="en-US" altLang="ja-JP" sz="1800" i="1" dirty="0" smtClean="0"/>
              <a:t>N</a:t>
            </a:r>
            <a:r>
              <a:rPr lang="en-US" altLang="ja-JP" sz="1800" i="1" baseline="30000" dirty="0" smtClean="0"/>
              <a:t>D</a:t>
            </a:r>
            <a:r>
              <a:rPr lang="en-US" altLang="ja-JP" sz="1800" dirty="0" smtClean="0"/>
              <a:t>'⇒ Equilibrium money wage rate </a:t>
            </a:r>
            <a:r>
              <a:rPr lang="en-US" altLang="ja-JP" sz="1800" i="1" dirty="0" smtClean="0"/>
              <a:t>w</a:t>
            </a:r>
            <a:r>
              <a:rPr lang="en-US" altLang="ja-JP" sz="1800" dirty="0" smtClean="0"/>
              <a:t>* and equilibrium full employment </a:t>
            </a:r>
            <a:r>
              <a:rPr lang="en-US" altLang="ja-JP" sz="1800" i="1" dirty="0" smtClean="0"/>
              <a:t>N</a:t>
            </a:r>
            <a:r>
              <a:rPr lang="en-US" altLang="ja-JP" sz="1800" dirty="0" smtClean="0"/>
              <a:t>* are established at point</a:t>
            </a:r>
            <a:r>
              <a:rPr lang="en-US" altLang="ja-JP" sz="1800" i="1" dirty="0" smtClean="0"/>
              <a:t> F</a:t>
            </a:r>
            <a:r>
              <a:rPr lang="en-US" altLang="ja-JP" sz="1800" dirty="0" smtClean="0"/>
              <a:t>.</a:t>
            </a:r>
          </a:p>
          <a:p>
            <a:pPr>
              <a:buNone/>
            </a:pPr>
            <a:r>
              <a:rPr lang="en-US" altLang="ja-JP" sz="1800" dirty="0" smtClean="0"/>
              <a:t>Employment volume </a:t>
            </a:r>
            <a:r>
              <a:rPr lang="en-US" altLang="ja-JP" sz="1800" i="1" dirty="0" smtClean="0"/>
              <a:t>N</a:t>
            </a:r>
            <a:r>
              <a:rPr lang="en-US" altLang="ja-JP" sz="1800" dirty="0" smtClean="0"/>
              <a:t>' is greater than that at equilibrium ⇒ Excess supply wage </a:t>
            </a:r>
            <a:r>
              <a:rPr lang="en-US" altLang="ja-JP" sz="1800" i="1" dirty="0" smtClean="0"/>
              <a:t>ESW </a:t>
            </a:r>
            <a:r>
              <a:rPr lang="en-US" altLang="ja-JP" sz="1800" dirty="0" smtClean="0"/>
              <a:t>(= wage required by supply side - wage presented by demand side) occurs, firms reduce labor demand and restore equilibrium point</a:t>
            </a:r>
            <a:r>
              <a:rPr lang="en-US" altLang="ja-JP" sz="1800" i="1" dirty="0" smtClean="0"/>
              <a:t> K</a:t>
            </a:r>
            <a:r>
              <a:rPr lang="en-US" altLang="ja-JP" sz="1800" dirty="0" smtClean="0"/>
              <a:t>.</a:t>
            </a:r>
          </a:p>
          <a:p>
            <a:pPr>
              <a:buNone/>
            </a:pPr>
            <a:r>
              <a:rPr lang="en-US" altLang="ja-JP" sz="1800" dirty="0" smtClean="0"/>
              <a:t>On the contrary, employment amount </a:t>
            </a:r>
            <a:r>
              <a:rPr lang="en-US" altLang="ja-JP" sz="1800" i="1" dirty="0" smtClean="0"/>
              <a:t>N</a:t>
            </a:r>
            <a:r>
              <a:rPr lang="en-US" altLang="ja-JP" sz="1800" dirty="0" smtClean="0"/>
              <a:t>" is less than that at equilibrium ⇒ excess demand wage </a:t>
            </a:r>
            <a:r>
              <a:rPr lang="en-US" altLang="ja-JP" sz="1800" i="1" dirty="0" smtClean="0"/>
              <a:t>EDW </a:t>
            </a:r>
            <a:r>
              <a:rPr lang="en-US" altLang="ja-JP" sz="1800" dirty="0" smtClean="0"/>
              <a:t>(= wage presented by demand side - wage required by supply side) occurs, firms increase labor demand and restore equilibrium point </a:t>
            </a:r>
            <a:r>
              <a:rPr lang="en-US" altLang="ja-JP" sz="1800" i="1" dirty="0" smtClean="0"/>
              <a:t>K</a:t>
            </a:r>
            <a:r>
              <a:rPr lang="en-US" altLang="ja-JP" sz="1800" dirty="0" smtClean="0"/>
              <a:t>.</a:t>
            </a:r>
          </a:p>
          <a:p>
            <a:pPr>
              <a:buNone/>
            </a:pPr>
            <a:r>
              <a:rPr lang="en-US" altLang="ja-JP" sz="1800" dirty="0" smtClean="0"/>
              <a:t>⇒ </a:t>
            </a:r>
            <a:r>
              <a:rPr lang="en-US" altLang="ja-JP" sz="1800" b="1" dirty="0" err="1" smtClean="0"/>
              <a:t>Marshallian</a:t>
            </a:r>
            <a:r>
              <a:rPr lang="en-US" altLang="ja-JP" sz="1800" b="1" dirty="0" smtClean="0"/>
              <a:t> quantity adjustment under fixed wage, </a:t>
            </a:r>
            <a:r>
              <a:rPr lang="en-US" altLang="ja-JP" sz="1800" b="1" dirty="0" err="1" smtClean="0"/>
              <a:t>Marshallian</a:t>
            </a:r>
            <a:r>
              <a:rPr lang="en-US" altLang="ja-JP" sz="1800" b="1" dirty="0" smtClean="0"/>
              <a:t> stability condition</a:t>
            </a:r>
            <a:r>
              <a:rPr lang="en-US" altLang="ja-JP" sz="1800" dirty="0" smtClean="0"/>
              <a:t/>
            </a:r>
            <a:br>
              <a:rPr lang="en-US" altLang="ja-JP" sz="1800" dirty="0" smtClean="0"/>
            </a:br>
            <a:r>
              <a:rPr lang="en-US" altLang="ja-JP" sz="1800" dirty="0" smtClean="0"/>
              <a:t>Figure 17 – 6. Keynesian labor market equilibrium</a:t>
            </a:r>
            <a:endParaRPr lang="ja-JP" altLang="ja-JP" sz="1800" dirty="0" smtClean="0"/>
          </a:p>
        </p:txBody>
      </p:sp>
      <p:pic>
        <p:nvPicPr>
          <p:cNvPr id="4" name="図 3"/>
          <p:cNvPicPr/>
          <p:nvPr/>
        </p:nvPicPr>
        <p:blipFill>
          <a:blip r:embed="rId2" cstate="print"/>
          <a:srcRect/>
          <a:stretch>
            <a:fillRect/>
          </a:stretch>
        </p:blipFill>
        <p:spPr bwMode="auto">
          <a:xfrm>
            <a:off x="6372200" y="548680"/>
            <a:ext cx="2771800" cy="2448272"/>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Wistaria</Template>
  <TotalTime>3971</TotalTime>
  <Words>3447</Words>
  <Application>Microsoft Office PowerPoint</Application>
  <PresentationFormat>画面に合わせる (4:3)</PresentationFormat>
  <Paragraphs>250</Paragraphs>
  <Slides>21</Slides>
  <Notes>1</Notes>
  <HiddenSlides>0</HiddenSlides>
  <MMClips>0</MMClips>
  <ScaleCrop>false</ScaleCrop>
  <HeadingPairs>
    <vt:vector size="4" baseType="variant">
      <vt:variant>
        <vt:lpstr>テーマ</vt:lpstr>
      </vt:variant>
      <vt:variant>
        <vt:i4>1</vt:i4>
      </vt:variant>
      <vt:variant>
        <vt:lpstr>スライド タイトル</vt:lpstr>
      </vt:variant>
      <vt:variant>
        <vt:i4>21</vt:i4>
      </vt:variant>
    </vt:vector>
  </HeadingPairs>
  <TitlesOfParts>
    <vt:vector size="22" baseType="lpstr">
      <vt:lpstr>雪藤</vt:lpstr>
      <vt:lpstr> マクロ経済学 Macroeconomics</vt:lpstr>
      <vt:lpstr>　</vt:lpstr>
      <vt:lpstr>１．労働需要   Labor Demand</vt:lpstr>
      <vt:lpstr>１B．労働需要   Labor Demand</vt:lpstr>
      <vt:lpstr>２．労働供給   Labor Supply</vt:lpstr>
      <vt:lpstr>２B．労働供給   Labor Supply</vt:lpstr>
      <vt:lpstr>３．労働市場の古典派均衡とワルラス的調整過程  Classical Equilibrium in Labor Market and Walrasian Adjustment Process</vt:lpstr>
      <vt:lpstr>３B．労働市場の古典派均衡とワルラス的調整過程  Classical Equilibrium in Labor Market and Walrasian Adjustment Process</vt:lpstr>
      <vt:lpstr>４．労働市場のケインズ均衡とマーシャル的数量調整   Keynesian Equilibrium in Labor Market and Marshallian Quantity Adjustment</vt:lpstr>
      <vt:lpstr>４B．労働市場のケインズ均衡とマーシャル的数量調整   Keynesian Equilibrium in Labor Market and Marshallian Quantity Adjustment</vt:lpstr>
      <vt:lpstr>４C．労働市場のケインズ均衡とマーシャル的数量調整   Keynesian Equilibrium in Labor Market and Marshallian Quantity Adjustment</vt:lpstr>
      <vt:lpstr> ５．古典派の一般均衡体系　 General Equilibrium System of the Classical School</vt:lpstr>
      <vt:lpstr> ５B．古典派の一般均衡体系　 General Equilibrium System of the Classical School</vt:lpstr>
      <vt:lpstr> ５C．古典派の一般均衡体系　 General Equilibrium System of the Classical School</vt:lpstr>
      <vt:lpstr>６．ケインズの一般均衡体系  Keynesian General Equilibrium System</vt:lpstr>
      <vt:lpstr>６B．ケインズの一般均衡体系  Keynesian General Equilibrium System</vt:lpstr>
      <vt:lpstr>６C．ケインズの一般均衡体系  Keynesian General Equilibrium System</vt:lpstr>
      <vt:lpstr>７．ケインズ革命  Keynesian Revolution</vt:lpstr>
      <vt:lpstr>７B．ケインズ革命  Keynesian Revolution</vt:lpstr>
      <vt:lpstr>７C．ケインズ革命  Keynesian Revolution</vt:lpstr>
      <vt:lpstr>７D．ケインズ革命  Keynesian Revolution</vt:lpstr>
    </vt:vector>
  </TitlesOfParts>
  <Company>学校法人　法政大学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法政大学通信教育部 メディアスクーリング  「現代経済学」</dc:title>
  <dc:creator>総合情報センタ</dc:creator>
  <cp:lastModifiedBy>YAMATAI</cp:lastModifiedBy>
  <cp:revision>222</cp:revision>
  <dcterms:created xsi:type="dcterms:W3CDTF">2008-03-18T06:49:50Z</dcterms:created>
  <dcterms:modified xsi:type="dcterms:W3CDTF">2018-03-25T08:11:50Z</dcterms:modified>
</cp:coreProperties>
</file>